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9" r:id="rId1"/>
  </p:sldMasterIdLst>
  <p:notesMasterIdLst>
    <p:notesMasterId r:id="rId32"/>
  </p:notesMasterIdLst>
  <p:sldIdLst>
    <p:sldId id="256" r:id="rId2"/>
    <p:sldId id="257" r:id="rId3"/>
    <p:sldId id="258" r:id="rId4"/>
    <p:sldId id="259" r:id="rId5"/>
    <p:sldId id="286" r:id="rId6"/>
    <p:sldId id="260" r:id="rId7"/>
    <p:sldId id="261" r:id="rId8"/>
    <p:sldId id="262" r:id="rId9"/>
    <p:sldId id="263" r:id="rId10"/>
    <p:sldId id="266" r:id="rId11"/>
    <p:sldId id="267" r:id="rId12"/>
    <p:sldId id="280" r:id="rId13"/>
    <p:sldId id="268" r:id="rId14"/>
    <p:sldId id="281" r:id="rId15"/>
    <p:sldId id="265" r:id="rId16"/>
    <p:sldId id="264" r:id="rId17"/>
    <p:sldId id="283" r:id="rId18"/>
    <p:sldId id="269" r:id="rId19"/>
    <p:sldId id="271" r:id="rId20"/>
    <p:sldId id="284" r:id="rId21"/>
    <p:sldId id="272" r:id="rId22"/>
    <p:sldId id="279" r:id="rId23"/>
    <p:sldId id="273" r:id="rId24"/>
    <p:sldId id="277" r:id="rId25"/>
    <p:sldId id="274" r:id="rId26"/>
    <p:sldId id="278" r:id="rId27"/>
    <p:sldId id="285" r:id="rId28"/>
    <p:sldId id="287" r:id="rId29"/>
    <p:sldId id="275"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932"/>
  </p:normalViewPr>
  <p:slideViewPr>
    <p:cSldViewPr snapToGrid="0" snapToObjects="1">
      <p:cViewPr>
        <p:scale>
          <a:sx n="95" d="100"/>
          <a:sy n="95" d="100"/>
        </p:scale>
        <p:origin x="3136"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F92DCD-60E6-4846-ACB9-167DC155DFB9}" type="datetimeFigureOut">
              <a:rPr lang="en-US" smtClean="0"/>
              <a:t>5/10/20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85234-BC41-DA42-B52F-02AB1AEDF717}" type="slidenum">
              <a:rPr lang="en-US" smtClean="0"/>
              <a:t>‹#›</a:t>
            </a:fld>
            <a:endParaRPr lang="en-US"/>
          </a:p>
        </p:txBody>
      </p:sp>
    </p:spTree>
    <p:extLst>
      <p:ext uri="{BB962C8B-B14F-4D97-AF65-F5344CB8AC3E}">
        <p14:creationId xmlns:p14="http://schemas.microsoft.com/office/powerpoint/2010/main" val="123702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a:t>
            </a:fld>
            <a:endParaRPr lang="en-US"/>
          </a:p>
        </p:txBody>
      </p:sp>
    </p:spTree>
    <p:extLst>
      <p:ext uri="{BB962C8B-B14F-4D97-AF65-F5344CB8AC3E}">
        <p14:creationId xmlns:p14="http://schemas.microsoft.com/office/powerpoint/2010/main" val="2024702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02A85234-BC41-DA42-B52F-02AB1AEDF717}" type="slidenum">
              <a:rPr lang="en-US" smtClean="0"/>
              <a:t>11</a:t>
            </a:fld>
            <a:endParaRPr lang="en-US"/>
          </a:p>
        </p:txBody>
      </p:sp>
    </p:spTree>
    <p:extLst>
      <p:ext uri="{BB962C8B-B14F-4D97-AF65-F5344CB8AC3E}">
        <p14:creationId xmlns:p14="http://schemas.microsoft.com/office/powerpoint/2010/main" val="13391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02A85234-BC41-DA42-B52F-02AB1AEDF717}" type="slidenum">
              <a:rPr lang="en-US" smtClean="0"/>
              <a:t>12</a:t>
            </a:fld>
            <a:endParaRPr lang="en-US"/>
          </a:p>
        </p:txBody>
      </p:sp>
    </p:spTree>
    <p:extLst>
      <p:ext uri="{BB962C8B-B14F-4D97-AF65-F5344CB8AC3E}">
        <p14:creationId xmlns:p14="http://schemas.microsoft.com/office/powerpoint/2010/main" val="264994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13</a:t>
            </a:fld>
            <a:endParaRPr lang="en-US"/>
          </a:p>
        </p:txBody>
      </p:sp>
    </p:spTree>
    <p:extLst>
      <p:ext uri="{BB962C8B-B14F-4D97-AF65-F5344CB8AC3E}">
        <p14:creationId xmlns:p14="http://schemas.microsoft.com/office/powerpoint/2010/main" val="197690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14</a:t>
            </a:fld>
            <a:endParaRPr lang="en-US"/>
          </a:p>
        </p:txBody>
      </p:sp>
    </p:spTree>
    <p:extLst>
      <p:ext uri="{BB962C8B-B14F-4D97-AF65-F5344CB8AC3E}">
        <p14:creationId xmlns:p14="http://schemas.microsoft.com/office/powerpoint/2010/main" val="233316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15</a:t>
            </a:fld>
            <a:endParaRPr lang="en-US"/>
          </a:p>
        </p:txBody>
      </p:sp>
    </p:spTree>
    <p:extLst>
      <p:ext uri="{BB962C8B-B14F-4D97-AF65-F5344CB8AC3E}">
        <p14:creationId xmlns:p14="http://schemas.microsoft.com/office/powerpoint/2010/main" val="21042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16</a:t>
            </a:fld>
            <a:endParaRPr lang="en-US"/>
          </a:p>
        </p:txBody>
      </p:sp>
    </p:spTree>
    <p:extLst>
      <p:ext uri="{BB962C8B-B14F-4D97-AF65-F5344CB8AC3E}">
        <p14:creationId xmlns:p14="http://schemas.microsoft.com/office/powerpoint/2010/main" val="1303288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17</a:t>
            </a:fld>
            <a:endParaRPr lang="en-US"/>
          </a:p>
        </p:txBody>
      </p:sp>
    </p:spTree>
    <p:extLst>
      <p:ext uri="{BB962C8B-B14F-4D97-AF65-F5344CB8AC3E}">
        <p14:creationId xmlns:p14="http://schemas.microsoft.com/office/powerpoint/2010/main" val="2653062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18</a:t>
            </a:fld>
            <a:endParaRPr lang="en-US"/>
          </a:p>
        </p:txBody>
      </p:sp>
    </p:spTree>
    <p:extLst>
      <p:ext uri="{BB962C8B-B14F-4D97-AF65-F5344CB8AC3E}">
        <p14:creationId xmlns:p14="http://schemas.microsoft.com/office/powerpoint/2010/main" val="297501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19</a:t>
            </a:fld>
            <a:endParaRPr lang="en-US"/>
          </a:p>
        </p:txBody>
      </p:sp>
    </p:spTree>
    <p:extLst>
      <p:ext uri="{BB962C8B-B14F-4D97-AF65-F5344CB8AC3E}">
        <p14:creationId xmlns:p14="http://schemas.microsoft.com/office/powerpoint/2010/main" val="686625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20</a:t>
            </a:fld>
            <a:endParaRPr lang="en-US"/>
          </a:p>
        </p:txBody>
      </p:sp>
    </p:spTree>
    <p:extLst>
      <p:ext uri="{BB962C8B-B14F-4D97-AF65-F5344CB8AC3E}">
        <p14:creationId xmlns:p14="http://schemas.microsoft.com/office/powerpoint/2010/main" val="131021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a:t>
            </a:fld>
            <a:endParaRPr lang="en-US"/>
          </a:p>
        </p:txBody>
      </p:sp>
    </p:spTree>
    <p:extLst>
      <p:ext uri="{BB962C8B-B14F-4D97-AF65-F5344CB8AC3E}">
        <p14:creationId xmlns:p14="http://schemas.microsoft.com/office/powerpoint/2010/main" val="2290634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21</a:t>
            </a:fld>
            <a:endParaRPr lang="en-US"/>
          </a:p>
        </p:txBody>
      </p:sp>
    </p:spTree>
    <p:extLst>
      <p:ext uri="{BB962C8B-B14F-4D97-AF65-F5344CB8AC3E}">
        <p14:creationId xmlns:p14="http://schemas.microsoft.com/office/powerpoint/2010/main" val="89439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22</a:t>
            </a:fld>
            <a:endParaRPr lang="en-US"/>
          </a:p>
        </p:txBody>
      </p:sp>
    </p:spTree>
    <p:extLst>
      <p:ext uri="{BB962C8B-B14F-4D97-AF65-F5344CB8AC3E}">
        <p14:creationId xmlns:p14="http://schemas.microsoft.com/office/powerpoint/2010/main" val="223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23</a:t>
            </a:fld>
            <a:endParaRPr lang="en-US"/>
          </a:p>
        </p:txBody>
      </p:sp>
    </p:spTree>
    <p:extLst>
      <p:ext uri="{BB962C8B-B14F-4D97-AF65-F5344CB8AC3E}">
        <p14:creationId xmlns:p14="http://schemas.microsoft.com/office/powerpoint/2010/main" val="247197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24</a:t>
            </a:fld>
            <a:endParaRPr lang="en-US"/>
          </a:p>
        </p:txBody>
      </p:sp>
    </p:spTree>
    <p:extLst>
      <p:ext uri="{BB962C8B-B14F-4D97-AF65-F5344CB8AC3E}">
        <p14:creationId xmlns:p14="http://schemas.microsoft.com/office/powerpoint/2010/main" val="253062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25</a:t>
            </a:fld>
            <a:endParaRPr lang="en-US"/>
          </a:p>
        </p:txBody>
      </p:sp>
    </p:spTree>
    <p:extLst>
      <p:ext uri="{BB962C8B-B14F-4D97-AF65-F5344CB8AC3E}">
        <p14:creationId xmlns:p14="http://schemas.microsoft.com/office/powerpoint/2010/main" val="259484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26</a:t>
            </a:fld>
            <a:endParaRPr lang="en-US"/>
          </a:p>
        </p:txBody>
      </p:sp>
    </p:spTree>
    <p:extLst>
      <p:ext uri="{BB962C8B-B14F-4D97-AF65-F5344CB8AC3E}">
        <p14:creationId xmlns:p14="http://schemas.microsoft.com/office/powerpoint/2010/main" val="394461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3</a:t>
            </a:fld>
            <a:endParaRPr lang="en-US"/>
          </a:p>
        </p:txBody>
      </p:sp>
    </p:spTree>
    <p:extLst>
      <p:ext uri="{BB962C8B-B14F-4D97-AF65-F5344CB8AC3E}">
        <p14:creationId xmlns:p14="http://schemas.microsoft.com/office/powerpoint/2010/main" val="303445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4</a:t>
            </a:fld>
            <a:endParaRPr lang="en-US"/>
          </a:p>
        </p:txBody>
      </p:sp>
    </p:spTree>
    <p:extLst>
      <p:ext uri="{BB962C8B-B14F-4D97-AF65-F5344CB8AC3E}">
        <p14:creationId xmlns:p14="http://schemas.microsoft.com/office/powerpoint/2010/main" val="33941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6</a:t>
            </a:fld>
            <a:endParaRPr lang="en-US"/>
          </a:p>
        </p:txBody>
      </p:sp>
    </p:spTree>
    <p:extLst>
      <p:ext uri="{BB962C8B-B14F-4D97-AF65-F5344CB8AC3E}">
        <p14:creationId xmlns:p14="http://schemas.microsoft.com/office/powerpoint/2010/main" val="4024722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7</a:t>
            </a:fld>
            <a:endParaRPr lang="en-US"/>
          </a:p>
        </p:txBody>
      </p:sp>
    </p:spTree>
    <p:extLst>
      <p:ext uri="{BB962C8B-B14F-4D97-AF65-F5344CB8AC3E}">
        <p14:creationId xmlns:p14="http://schemas.microsoft.com/office/powerpoint/2010/main" val="265007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8</a:t>
            </a:fld>
            <a:endParaRPr lang="en-US"/>
          </a:p>
        </p:txBody>
      </p:sp>
    </p:spTree>
    <p:extLst>
      <p:ext uri="{BB962C8B-B14F-4D97-AF65-F5344CB8AC3E}">
        <p14:creationId xmlns:p14="http://schemas.microsoft.com/office/powerpoint/2010/main" val="207662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9</a:t>
            </a:fld>
            <a:endParaRPr lang="en-US"/>
          </a:p>
        </p:txBody>
      </p:sp>
    </p:spTree>
    <p:extLst>
      <p:ext uri="{BB962C8B-B14F-4D97-AF65-F5344CB8AC3E}">
        <p14:creationId xmlns:p14="http://schemas.microsoft.com/office/powerpoint/2010/main" val="2038270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85234-BC41-DA42-B52F-02AB1AEDF717}" type="slidenum">
              <a:rPr lang="en-US" smtClean="0"/>
              <a:t>10</a:t>
            </a:fld>
            <a:endParaRPr lang="en-US"/>
          </a:p>
        </p:txBody>
      </p:sp>
    </p:spTree>
    <p:extLst>
      <p:ext uri="{BB962C8B-B14F-4D97-AF65-F5344CB8AC3E}">
        <p14:creationId xmlns:p14="http://schemas.microsoft.com/office/powerpoint/2010/main" val="99902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67795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117554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6633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043630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81616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711785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1730997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128866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410645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1617D3-E739-D74C-A4FA-DEC53A234450}" type="datetimeFigureOut">
              <a:rPr lang="en-US" smtClean="0"/>
              <a:t>5/9/20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40272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1617D3-E739-D74C-A4FA-DEC53A234450}" type="datetimeFigureOut">
              <a:rPr lang="en-US" smtClean="0"/>
              <a:t>5/9/20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35494350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1617D3-E739-D74C-A4FA-DEC53A234450}" type="datetimeFigureOut">
              <a:rPr lang="en-US" smtClean="0"/>
              <a:t>5/9/20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1942849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1617D3-E739-D74C-A4FA-DEC53A234450}" type="datetimeFigureOut">
              <a:rPr lang="en-US" smtClean="0"/>
              <a:t>5/9/20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70928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1617D3-E739-D74C-A4FA-DEC53A234450}" type="datetimeFigureOut">
              <a:rPr lang="en-US" smtClean="0"/>
              <a:t>5/9/20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2983969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1617D3-E739-D74C-A4FA-DEC53A234450}" type="datetimeFigureOut">
              <a:rPr lang="en-US" smtClean="0"/>
              <a:t>5/9/20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167750853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1617D3-E739-D74C-A4FA-DEC53A234450}" type="datetimeFigureOut">
              <a:rPr lang="en-US" smtClean="0"/>
              <a:t>5/9/20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B082EB-9ECB-7C45-BD7D-78126B69D4CC}" type="slidenum">
              <a:rPr lang="en-US" smtClean="0"/>
              <a:t>‹#›</a:t>
            </a:fld>
            <a:endParaRPr lang="en-US"/>
          </a:p>
        </p:txBody>
      </p:sp>
    </p:spTree>
    <p:extLst>
      <p:ext uri="{BB962C8B-B14F-4D97-AF65-F5344CB8AC3E}">
        <p14:creationId xmlns:p14="http://schemas.microsoft.com/office/powerpoint/2010/main" val="44911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1617D3-E739-D74C-A4FA-DEC53A234450}" type="datetimeFigureOut">
              <a:rPr lang="en-US" smtClean="0"/>
              <a:t>5/9/20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CB082EB-9ECB-7C45-BD7D-78126B69D4CC}" type="slidenum">
              <a:rPr lang="en-US" smtClean="0"/>
              <a:t>‹#›</a:t>
            </a:fld>
            <a:endParaRPr lang="en-US"/>
          </a:p>
        </p:txBody>
      </p:sp>
    </p:spTree>
    <p:extLst>
      <p:ext uri="{BB962C8B-B14F-4D97-AF65-F5344CB8AC3E}">
        <p14:creationId xmlns:p14="http://schemas.microsoft.com/office/powerpoint/2010/main" val="720978618"/>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archive.ics.uci.edu/ml/datasets/Bank+Marke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reurl.cc/arxkY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AA36-8B18-284F-9088-2BA79207D691}"/>
              </a:ext>
            </a:extLst>
          </p:cNvPr>
          <p:cNvSpPr>
            <a:spLocks noGrp="1"/>
          </p:cNvSpPr>
          <p:nvPr>
            <p:ph type="ctrTitle"/>
          </p:nvPr>
        </p:nvSpPr>
        <p:spPr>
          <a:xfrm>
            <a:off x="960529" y="1782698"/>
            <a:ext cx="7766936" cy="1646302"/>
          </a:xfrm>
        </p:spPr>
        <p:txBody>
          <a:bodyPr>
            <a:normAutofit fontScale="90000"/>
          </a:bodyPr>
          <a:lstStyle/>
          <a:p>
            <a:pPr algn="l"/>
            <a:r>
              <a:rPr lang="zh-CN" altLang="en-US" b="1" dirty="0">
                <a:solidFill>
                  <a:schemeClr val="tx1"/>
                </a:solidFill>
              </a:rPr>
              <a:t>定期存款認購預測</a:t>
            </a:r>
            <a:br>
              <a:rPr lang="en-US" altLang="zh-CN" dirty="0"/>
            </a:br>
            <a:r>
              <a:rPr lang="zh-CN" altLang="en-US" dirty="0"/>
              <a:t>國泰人壽</a:t>
            </a:r>
            <a:endParaRPr lang="en-US" dirty="0"/>
          </a:p>
        </p:txBody>
      </p:sp>
      <p:sp>
        <p:nvSpPr>
          <p:cNvPr id="3" name="Subtitle 2">
            <a:extLst>
              <a:ext uri="{FF2B5EF4-FFF2-40B4-BE49-F238E27FC236}">
                <a16:creationId xmlns:a16="http://schemas.microsoft.com/office/drawing/2014/main" id="{95C3BE09-B11C-DC4C-B957-AC299A7F442E}"/>
              </a:ext>
            </a:extLst>
          </p:cNvPr>
          <p:cNvSpPr>
            <a:spLocks noGrp="1"/>
          </p:cNvSpPr>
          <p:nvPr>
            <p:ph type="subTitle" idx="1"/>
          </p:nvPr>
        </p:nvSpPr>
        <p:spPr>
          <a:xfrm>
            <a:off x="7229856" y="4322191"/>
            <a:ext cx="2152204" cy="816483"/>
          </a:xfrm>
        </p:spPr>
        <p:txBody>
          <a:bodyPr/>
          <a:lstStyle/>
          <a:p>
            <a:pPr>
              <a:spcBef>
                <a:spcPct val="0"/>
              </a:spcBef>
            </a:pPr>
            <a:r>
              <a:rPr lang="zh-CN" altLang="en-US" sz="4900" b="1" dirty="0">
                <a:solidFill>
                  <a:schemeClr val="tx1"/>
                </a:solidFill>
                <a:latin typeface="+mj-lt"/>
                <a:ea typeface="+mj-ea"/>
                <a:cs typeface="+mj-cs"/>
              </a:rPr>
              <a:t>鍾佑偉</a:t>
            </a:r>
            <a:endParaRPr lang="en-US" sz="4900" b="1"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AD2B0EF7-E2D7-7845-9557-4A716188BA33}"/>
              </a:ext>
            </a:extLst>
          </p:cNvPr>
          <p:cNvPicPr>
            <a:picLocks noChangeAspect="1"/>
          </p:cNvPicPr>
          <p:nvPr/>
        </p:nvPicPr>
        <p:blipFill>
          <a:blip r:embed="rId3"/>
          <a:stretch>
            <a:fillRect/>
          </a:stretch>
        </p:blipFill>
        <p:spPr>
          <a:xfrm>
            <a:off x="960529" y="3716274"/>
            <a:ext cx="1422400" cy="1422400"/>
          </a:xfrm>
          <a:prstGeom prst="rect">
            <a:avLst/>
          </a:prstGeom>
        </p:spPr>
      </p:pic>
    </p:spTree>
    <p:extLst>
      <p:ext uri="{BB962C8B-B14F-4D97-AF65-F5344CB8AC3E}">
        <p14:creationId xmlns:p14="http://schemas.microsoft.com/office/powerpoint/2010/main" val="288121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8203-7871-F045-8473-09F20158A2AF}"/>
              </a:ext>
            </a:extLst>
          </p:cNvPr>
          <p:cNvSpPr>
            <a:spLocks noGrp="1"/>
          </p:cNvSpPr>
          <p:nvPr>
            <p:ph type="title"/>
          </p:nvPr>
        </p:nvSpPr>
        <p:spPr>
          <a:xfrm>
            <a:off x="982135" y="913846"/>
            <a:ext cx="7032721" cy="720436"/>
          </a:xfrm>
        </p:spPr>
        <p:txBody>
          <a:bodyPr>
            <a:normAutofit/>
          </a:bodyPr>
          <a:lstStyle/>
          <a:p>
            <a:r>
              <a:rPr lang="zh-CN" altLang="en-US" sz="2400" dirty="0">
                <a:solidFill>
                  <a:schemeClr val="tx1"/>
                </a:solidFill>
              </a:rPr>
              <a:t>前一次活動的結果</a:t>
            </a:r>
            <a:r>
              <a:rPr lang="en-US" sz="2400" dirty="0">
                <a:solidFill>
                  <a:schemeClr val="tx1"/>
                </a:solidFill>
              </a:rPr>
              <a:t> (</a:t>
            </a:r>
            <a:r>
              <a:rPr lang="en-US" sz="2400" dirty="0" err="1">
                <a:solidFill>
                  <a:schemeClr val="tx1"/>
                </a:solidFill>
              </a:rPr>
              <a:t>Poutcome</a:t>
            </a:r>
            <a:r>
              <a:rPr lang="en-US" altLang="zh-TW" sz="2400" dirty="0">
                <a:solidFill>
                  <a:schemeClr val="tx1"/>
                </a:solidFill>
              </a:rPr>
              <a:t>)</a:t>
            </a:r>
            <a:endParaRPr lang="en-US" sz="2400" dirty="0">
              <a:solidFill>
                <a:schemeClr val="tx1"/>
              </a:solidFill>
            </a:endParaRPr>
          </a:p>
        </p:txBody>
      </p:sp>
      <p:pic>
        <p:nvPicPr>
          <p:cNvPr id="9" name="Content Placeholder 8">
            <a:extLst>
              <a:ext uri="{FF2B5EF4-FFF2-40B4-BE49-F238E27FC236}">
                <a16:creationId xmlns:a16="http://schemas.microsoft.com/office/drawing/2014/main" id="{FDA0B9FA-EDC9-184D-A43A-2B51AAA9E5C5}"/>
              </a:ext>
            </a:extLst>
          </p:cNvPr>
          <p:cNvPicPr>
            <a:picLocks noGrp="1" noChangeAspect="1"/>
          </p:cNvPicPr>
          <p:nvPr>
            <p:ph idx="1"/>
          </p:nvPr>
        </p:nvPicPr>
        <p:blipFill>
          <a:blip r:embed="rId3"/>
          <a:stretch>
            <a:fillRect/>
          </a:stretch>
        </p:blipFill>
        <p:spPr>
          <a:xfrm>
            <a:off x="982135" y="1892808"/>
            <a:ext cx="8921116" cy="3072384"/>
          </a:xfrm>
        </p:spPr>
      </p:pic>
    </p:spTree>
    <p:extLst>
      <p:ext uri="{BB962C8B-B14F-4D97-AF65-F5344CB8AC3E}">
        <p14:creationId xmlns:p14="http://schemas.microsoft.com/office/powerpoint/2010/main" val="76660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C1CC-C7AE-D64B-8ACD-F1DD8D7E6BA7}"/>
              </a:ext>
            </a:extLst>
          </p:cNvPr>
          <p:cNvSpPr>
            <a:spLocks noGrp="1"/>
          </p:cNvSpPr>
          <p:nvPr>
            <p:ph type="title"/>
          </p:nvPr>
        </p:nvSpPr>
        <p:spPr>
          <a:xfrm>
            <a:off x="982134" y="909423"/>
            <a:ext cx="4175082" cy="504849"/>
          </a:xfrm>
        </p:spPr>
        <p:txBody>
          <a:bodyPr>
            <a:normAutofit/>
          </a:bodyPr>
          <a:lstStyle/>
          <a:p>
            <a:r>
              <a:rPr lang="zh-CN" altLang="en-US" sz="2400" dirty="0">
                <a:solidFill>
                  <a:schemeClr val="tx1"/>
                </a:solidFill>
              </a:rPr>
              <a:t>年紀</a:t>
            </a:r>
            <a:r>
              <a:rPr lang="en-US" altLang="zh-CN" sz="2400" dirty="0">
                <a:solidFill>
                  <a:schemeClr val="tx1"/>
                </a:solidFill>
              </a:rPr>
              <a:t> (Age)</a:t>
            </a:r>
            <a:endParaRPr lang="en-US" sz="2400" dirty="0">
              <a:solidFill>
                <a:schemeClr val="tx1"/>
              </a:solidFill>
            </a:endParaRPr>
          </a:p>
        </p:txBody>
      </p:sp>
      <p:pic>
        <p:nvPicPr>
          <p:cNvPr id="5" name="Content Placeholder 4">
            <a:extLst>
              <a:ext uri="{FF2B5EF4-FFF2-40B4-BE49-F238E27FC236}">
                <a16:creationId xmlns:a16="http://schemas.microsoft.com/office/drawing/2014/main" id="{2076387F-3921-5545-B45B-0C1E1F8856F7}"/>
              </a:ext>
            </a:extLst>
          </p:cNvPr>
          <p:cNvPicPr>
            <a:picLocks noGrp="1" noChangeAspect="1"/>
          </p:cNvPicPr>
          <p:nvPr>
            <p:ph idx="1"/>
          </p:nvPr>
        </p:nvPicPr>
        <p:blipFill>
          <a:blip r:embed="rId3"/>
          <a:stretch>
            <a:fillRect/>
          </a:stretch>
        </p:blipFill>
        <p:spPr>
          <a:xfrm>
            <a:off x="982134" y="1862137"/>
            <a:ext cx="8892164" cy="3133725"/>
          </a:xfrm>
        </p:spPr>
      </p:pic>
      <p:sp>
        <p:nvSpPr>
          <p:cNvPr id="10" name="Oval 9">
            <a:extLst>
              <a:ext uri="{FF2B5EF4-FFF2-40B4-BE49-F238E27FC236}">
                <a16:creationId xmlns:a16="http://schemas.microsoft.com/office/drawing/2014/main" id="{B17D4460-6459-994C-A06A-5785D67F7D9B}"/>
              </a:ext>
            </a:extLst>
          </p:cNvPr>
          <p:cNvSpPr/>
          <p:nvPr/>
        </p:nvSpPr>
        <p:spPr>
          <a:xfrm>
            <a:off x="6315456" y="4035552"/>
            <a:ext cx="1328928" cy="96031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940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4E97-163F-B24E-9542-A65DC7A71EB5}"/>
              </a:ext>
            </a:extLst>
          </p:cNvPr>
          <p:cNvSpPr>
            <a:spLocks noGrp="1"/>
          </p:cNvSpPr>
          <p:nvPr>
            <p:ph type="title"/>
          </p:nvPr>
        </p:nvSpPr>
        <p:spPr>
          <a:xfrm>
            <a:off x="982663" y="926592"/>
            <a:ext cx="4784153" cy="670560"/>
          </a:xfrm>
        </p:spPr>
        <p:txBody>
          <a:bodyPr>
            <a:normAutofit/>
          </a:bodyPr>
          <a:lstStyle/>
          <a:p>
            <a:r>
              <a:rPr lang="zh-CN" altLang="en-US" sz="2400" dirty="0">
                <a:solidFill>
                  <a:schemeClr val="tx1"/>
                </a:solidFill>
              </a:rPr>
              <a:t>年紀</a:t>
            </a:r>
            <a:r>
              <a:rPr lang="en-US" altLang="zh-CN" sz="2400" dirty="0">
                <a:solidFill>
                  <a:schemeClr val="tx1"/>
                </a:solidFill>
              </a:rPr>
              <a:t> (Age) –</a:t>
            </a:r>
            <a:r>
              <a:rPr lang="zh-TW" altLang="en-US" sz="2400" dirty="0">
                <a:solidFill>
                  <a:schemeClr val="tx1"/>
                </a:solidFill>
              </a:rPr>
              <a:t> 特徵工程</a:t>
            </a:r>
            <a:endParaRPr lang="en-US" sz="2400" dirty="0"/>
          </a:p>
        </p:txBody>
      </p:sp>
      <p:pic>
        <p:nvPicPr>
          <p:cNvPr id="4" name="Content Placeholder 3">
            <a:extLst>
              <a:ext uri="{FF2B5EF4-FFF2-40B4-BE49-F238E27FC236}">
                <a16:creationId xmlns:a16="http://schemas.microsoft.com/office/drawing/2014/main" id="{D2D87141-CCCA-AC44-90DB-D7AE28E4A8CD}"/>
              </a:ext>
            </a:extLst>
          </p:cNvPr>
          <p:cNvPicPr>
            <a:picLocks noGrp="1" noChangeAspect="1"/>
          </p:cNvPicPr>
          <p:nvPr>
            <p:ph idx="1"/>
          </p:nvPr>
        </p:nvPicPr>
        <p:blipFill>
          <a:blip r:embed="rId3"/>
          <a:stretch>
            <a:fillRect/>
          </a:stretch>
        </p:blipFill>
        <p:spPr>
          <a:xfrm>
            <a:off x="982663" y="1996281"/>
            <a:ext cx="8596312" cy="2865437"/>
          </a:xfrm>
          <a:prstGeom prst="rect">
            <a:avLst/>
          </a:prstGeom>
        </p:spPr>
      </p:pic>
    </p:spTree>
    <p:extLst>
      <p:ext uri="{BB962C8B-B14F-4D97-AF65-F5344CB8AC3E}">
        <p14:creationId xmlns:p14="http://schemas.microsoft.com/office/powerpoint/2010/main" val="264829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6FEC-A36C-4448-8C5E-42FCC76F8B30}"/>
              </a:ext>
            </a:extLst>
          </p:cNvPr>
          <p:cNvSpPr>
            <a:spLocks noGrp="1"/>
          </p:cNvSpPr>
          <p:nvPr>
            <p:ph type="title"/>
          </p:nvPr>
        </p:nvSpPr>
        <p:spPr>
          <a:xfrm>
            <a:off x="921174" y="923020"/>
            <a:ext cx="5491818" cy="503444"/>
          </a:xfrm>
        </p:spPr>
        <p:txBody>
          <a:bodyPr>
            <a:normAutofit/>
          </a:bodyPr>
          <a:lstStyle/>
          <a:p>
            <a:r>
              <a:rPr lang="zh-CN" altLang="en-US" sz="2400" dirty="0">
                <a:solidFill>
                  <a:schemeClr val="tx1"/>
                </a:solidFill>
              </a:rPr>
              <a:t>間隔天數</a:t>
            </a:r>
            <a:r>
              <a:rPr lang="en-US" altLang="zh-CN" sz="2400" dirty="0">
                <a:solidFill>
                  <a:schemeClr val="tx1"/>
                </a:solidFill>
              </a:rPr>
              <a:t>(</a:t>
            </a:r>
            <a:r>
              <a:rPr lang="en-US" altLang="zh-CN" sz="2400" dirty="0" err="1">
                <a:solidFill>
                  <a:schemeClr val="tx1"/>
                </a:solidFill>
              </a:rPr>
              <a:t>Pdays</a:t>
            </a:r>
            <a:r>
              <a:rPr lang="en-US" altLang="zh-CN" sz="2400" dirty="0">
                <a:solidFill>
                  <a:schemeClr val="tx1"/>
                </a:solidFill>
              </a:rPr>
              <a:t>)</a:t>
            </a:r>
            <a:endParaRPr lang="en-US" sz="2400" dirty="0">
              <a:solidFill>
                <a:schemeClr val="tx1"/>
              </a:solidFill>
            </a:endParaRPr>
          </a:p>
        </p:txBody>
      </p:sp>
      <p:pic>
        <p:nvPicPr>
          <p:cNvPr id="29" name="Content Placeholder 28">
            <a:extLst>
              <a:ext uri="{FF2B5EF4-FFF2-40B4-BE49-F238E27FC236}">
                <a16:creationId xmlns:a16="http://schemas.microsoft.com/office/drawing/2014/main" id="{1D5A36FA-7FE3-E649-BB28-58E674172300}"/>
              </a:ext>
            </a:extLst>
          </p:cNvPr>
          <p:cNvPicPr>
            <a:picLocks noGrp="1" noChangeAspect="1"/>
          </p:cNvPicPr>
          <p:nvPr>
            <p:ph idx="1"/>
          </p:nvPr>
        </p:nvPicPr>
        <p:blipFill>
          <a:blip r:embed="rId3"/>
          <a:stretch>
            <a:fillRect/>
          </a:stretch>
        </p:blipFill>
        <p:spPr>
          <a:xfrm>
            <a:off x="921174" y="1936051"/>
            <a:ext cx="8957692" cy="2985897"/>
          </a:xfrm>
        </p:spPr>
      </p:pic>
      <p:sp>
        <p:nvSpPr>
          <p:cNvPr id="33" name="Oval 32">
            <a:extLst>
              <a:ext uri="{FF2B5EF4-FFF2-40B4-BE49-F238E27FC236}">
                <a16:creationId xmlns:a16="http://schemas.microsoft.com/office/drawing/2014/main" id="{BCEFA621-517D-384D-B695-8071A90325DD}"/>
              </a:ext>
            </a:extLst>
          </p:cNvPr>
          <p:cNvSpPr/>
          <p:nvPr/>
        </p:nvSpPr>
        <p:spPr>
          <a:xfrm>
            <a:off x="9574066" y="4515992"/>
            <a:ext cx="304800" cy="34137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08FC777-CC43-DF4A-905D-0862D5252382}"/>
              </a:ext>
            </a:extLst>
          </p:cNvPr>
          <p:cNvCxnSpPr>
            <a:cxnSpLocks/>
          </p:cNvCxnSpPr>
          <p:nvPr/>
        </p:nvCxnSpPr>
        <p:spPr>
          <a:xfrm>
            <a:off x="5400020" y="4686680"/>
            <a:ext cx="4174046" cy="117634"/>
          </a:xfrm>
          <a:prstGeom prst="bentConnector3">
            <a:avLst>
              <a:gd name="adj1" fmla="val -257"/>
            </a:avLst>
          </a:prstGeom>
          <a:ln>
            <a:solidFill>
              <a:schemeClr val="accent5"/>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542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9F90-88CF-EC47-9C5C-9F195FDE5058}"/>
              </a:ext>
            </a:extLst>
          </p:cNvPr>
          <p:cNvSpPr>
            <a:spLocks noGrp="1"/>
          </p:cNvSpPr>
          <p:nvPr>
            <p:ph type="title"/>
          </p:nvPr>
        </p:nvSpPr>
        <p:spPr>
          <a:xfrm>
            <a:off x="982134" y="912052"/>
            <a:ext cx="6430602" cy="782636"/>
          </a:xfrm>
        </p:spPr>
        <p:txBody>
          <a:bodyPr>
            <a:normAutofit/>
          </a:bodyPr>
          <a:lstStyle/>
          <a:p>
            <a:r>
              <a:rPr lang="zh-CN" altLang="en-US" sz="2400" dirty="0">
                <a:solidFill>
                  <a:schemeClr val="tx1"/>
                </a:solidFill>
              </a:rPr>
              <a:t>間隔天數</a:t>
            </a:r>
            <a:r>
              <a:rPr lang="en-US" altLang="zh-CN" sz="2400" dirty="0">
                <a:solidFill>
                  <a:schemeClr val="tx1"/>
                </a:solidFill>
              </a:rPr>
              <a:t>(</a:t>
            </a:r>
            <a:r>
              <a:rPr lang="en-US" altLang="zh-CN" sz="2400" dirty="0" err="1">
                <a:solidFill>
                  <a:schemeClr val="tx1"/>
                </a:solidFill>
              </a:rPr>
              <a:t>Pdays</a:t>
            </a:r>
            <a:r>
              <a:rPr lang="en-US" altLang="zh-CN" sz="2400" dirty="0">
                <a:solidFill>
                  <a:schemeClr val="tx1"/>
                </a:solidFill>
              </a:rPr>
              <a:t>) – </a:t>
            </a:r>
            <a:r>
              <a:rPr lang="zh-CN" altLang="en-US" sz="2400" dirty="0">
                <a:solidFill>
                  <a:schemeClr val="tx1"/>
                </a:solidFill>
              </a:rPr>
              <a:t>特徵工程</a:t>
            </a:r>
            <a:endParaRPr lang="en-US" sz="2400" dirty="0"/>
          </a:p>
        </p:txBody>
      </p:sp>
      <p:pic>
        <p:nvPicPr>
          <p:cNvPr id="4" name="Content Placeholder 3">
            <a:extLst>
              <a:ext uri="{FF2B5EF4-FFF2-40B4-BE49-F238E27FC236}">
                <a16:creationId xmlns:a16="http://schemas.microsoft.com/office/drawing/2014/main" id="{5A6FE04D-DD01-5A48-8351-AA8FB2D35B77}"/>
              </a:ext>
            </a:extLst>
          </p:cNvPr>
          <p:cNvPicPr>
            <a:picLocks noGrp="1" noChangeAspect="1"/>
          </p:cNvPicPr>
          <p:nvPr>
            <p:ph idx="1"/>
          </p:nvPr>
        </p:nvPicPr>
        <p:blipFill>
          <a:blip r:embed="rId3"/>
          <a:stretch>
            <a:fillRect/>
          </a:stretch>
        </p:blipFill>
        <p:spPr>
          <a:xfrm>
            <a:off x="982134" y="2086548"/>
            <a:ext cx="8596312" cy="2865437"/>
          </a:xfrm>
          <a:prstGeom prst="rect">
            <a:avLst/>
          </a:prstGeom>
        </p:spPr>
      </p:pic>
    </p:spTree>
    <p:extLst>
      <p:ext uri="{BB962C8B-B14F-4D97-AF65-F5344CB8AC3E}">
        <p14:creationId xmlns:p14="http://schemas.microsoft.com/office/powerpoint/2010/main" val="218218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AE03-ACCD-7E43-849A-8175D600910A}"/>
              </a:ext>
            </a:extLst>
          </p:cNvPr>
          <p:cNvSpPr>
            <a:spLocks noGrp="1"/>
          </p:cNvSpPr>
          <p:nvPr>
            <p:ph type="title"/>
          </p:nvPr>
        </p:nvSpPr>
        <p:spPr>
          <a:xfrm>
            <a:off x="982134" y="913707"/>
            <a:ext cx="6388484" cy="710045"/>
          </a:xfrm>
        </p:spPr>
        <p:txBody>
          <a:bodyPr>
            <a:normAutofit/>
          </a:bodyPr>
          <a:lstStyle/>
          <a:p>
            <a:r>
              <a:rPr lang="zh-CN" altLang="en-US" sz="2400" dirty="0">
                <a:solidFill>
                  <a:schemeClr val="tx1"/>
                </a:solidFill>
              </a:rPr>
              <a:t>星期幾</a:t>
            </a:r>
            <a:r>
              <a:rPr lang="en-US" altLang="zh-CN" sz="2400" dirty="0">
                <a:solidFill>
                  <a:schemeClr val="tx1"/>
                </a:solidFill>
              </a:rPr>
              <a:t> (Day of Week)</a:t>
            </a:r>
            <a:endParaRPr lang="en-US" sz="2400" dirty="0">
              <a:solidFill>
                <a:schemeClr val="tx1"/>
              </a:solidFill>
            </a:endParaRPr>
          </a:p>
        </p:txBody>
      </p:sp>
      <p:pic>
        <p:nvPicPr>
          <p:cNvPr id="9" name="Content Placeholder 8">
            <a:extLst>
              <a:ext uri="{FF2B5EF4-FFF2-40B4-BE49-F238E27FC236}">
                <a16:creationId xmlns:a16="http://schemas.microsoft.com/office/drawing/2014/main" id="{4EAB1D24-EB54-4C49-84FC-F519C4A84E2B}"/>
              </a:ext>
            </a:extLst>
          </p:cNvPr>
          <p:cNvPicPr>
            <a:picLocks noGrp="1" noChangeAspect="1"/>
          </p:cNvPicPr>
          <p:nvPr>
            <p:ph idx="1"/>
          </p:nvPr>
        </p:nvPicPr>
        <p:blipFill>
          <a:blip r:embed="rId3"/>
          <a:stretch>
            <a:fillRect/>
          </a:stretch>
        </p:blipFill>
        <p:spPr>
          <a:xfrm>
            <a:off x="982134" y="1903059"/>
            <a:ext cx="8811388" cy="3051881"/>
          </a:xfrm>
        </p:spPr>
      </p:pic>
    </p:spTree>
    <p:extLst>
      <p:ext uri="{BB962C8B-B14F-4D97-AF65-F5344CB8AC3E}">
        <p14:creationId xmlns:p14="http://schemas.microsoft.com/office/powerpoint/2010/main" val="3808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3D2D-160C-1C40-8DF0-E8095BB83674}"/>
              </a:ext>
            </a:extLst>
          </p:cNvPr>
          <p:cNvSpPr>
            <a:spLocks noGrp="1"/>
          </p:cNvSpPr>
          <p:nvPr>
            <p:ph type="title"/>
          </p:nvPr>
        </p:nvSpPr>
        <p:spPr>
          <a:xfrm>
            <a:off x="994326" y="909135"/>
            <a:ext cx="5650730" cy="523009"/>
          </a:xfrm>
        </p:spPr>
        <p:txBody>
          <a:bodyPr>
            <a:normAutofit/>
          </a:bodyPr>
          <a:lstStyle/>
          <a:p>
            <a:r>
              <a:rPr lang="zh-CN" altLang="en-US" sz="2400" dirty="0">
                <a:solidFill>
                  <a:schemeClr val="tx1"/>
                </a:solidFill>
              </a:rPr>
              <a:t>認購月份</a:t>
            </a:r>
            <a:r>
              <a:rPr lang="en-US" altLang="zh-CN" sz="2400" dirty="0">
                <a:solidFill>
                  <a:schemeClr val="tx1"/>
                </a:solidFill>
              </a:rPr>
              <a:t> (Month)</a:t>
            </a:r>
            <a:endParaRPr lang="en-US" sz="2400" dirty="0">
              <a:solidFill>
                <a:schemeClr val="tx1"/>
              </a:solidFill>
            </a:endParaRPr>
          </a:p>
        </p:txBody>
      </p:sp>
      <p:pic>
        <p:nvPicPr>
          <p:cNvPr id="9" name="Content Placeholder 8">
            <a:extLst>
              <a:ext uri="{FF2B5EF4-FFF2-40B4-BE49-F238E27FC236}">
                <a16:creationId xmlns:a16="http://schemas.microsoft.com/office/drawing/2014/main" id="{A1E952B0-F2A2-BD4F-9F9A-62B7FA687186}"/>
              </a:ext>
            </a:extLst>
          </p:cNvPr>
          <p:cNvPicPr>
            <a:picLocks noGrp="1" noChangeAspect="1"/>
          </p:cNvPicPr>
          <p:nvPr>
            <p:ph idx="1"/>
          </p:nvPr>
        </p:nvPicPr>
        <p:blipFill>
          <a:blip r:embed="rId3"/>
          <a:stretch>
            <a:fillRect/>
          </a:stretch>
        </p:blipFill>
        <p:spPr>
          <a:xfrm>
            <a:off x="994326" y="1814131"/>
            <a:ext cx="8783658" cy="3229737"/>
          </a:xfrm>
        </p:spPr>
      </p:pic>
    </p:spTree>
    <p:extLst>
      <p:ext uri="{BB962C8B-B14F-4D97-AF65-F5344CB8AC3E}">
        <p14:creationId xmlns:p14="http://schemas.microsoft.com/office/powerpoint/2010/main" val="94571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A278-9136-E44D-AA71-4D1C88922635}"/>
              </a:ext>
            </a:extLst>
          </p:cNvPr>
          <p:cNvSpPr>
            <a:spLocks noGrp="1"/>
          </p:cNvSpPr>
          <p:nvPr>
            <p:ph type="title"/>
          </p:nvPr>
        </p:nvSpPr>
        <p:spPr>
          <a:xfrm>
            <a:off x="969942" y="914400"/>
            <a:ext cx="6637866" cy="512064"/>
          </a:xfrm>
        </p:spPr>
        <p:txBody>
          <a:bodyPr>
            <a:normAutofit/>
          </a:bodyPr>
          <a:lstStyle/>
          <a:p>
            <a:r>
              <a:rPr lang="zh-CN" altLang="en-US" sz="2400" dirty="0">
                <a:solidFill>
                  <a:schemeClr val="tx1"/>
                </a:solidFill>
              </a:rPr>
              <a:t>環境變數對目標的影響</a:t>
            </a:r>
            <a:endParaRPr lang="en-US" sz="2400" dirty="0">
              <a:solidFill>
                <a:schemeClr val="tx1"/>
              </a:solidFill>
            </a:endParaRPr>
          </a:p>
        </p:txBody>
      </p:sp>
      <p:pic>
        <p:nvPicPr>
          <p:cNvPr id="13" name="Content Placeholder 12">
            <a:extLst>
              <a:ext uri="{FF2B5EF4-FFF2-40B4-BE49-F238E27FC236}">
                <a16:creationId xmlns:a16="http://schemas.microsoft.com/office/drawing/2014/main" id="{D0811449-CF08-3249-9066-BC210BC965FF}"/>
              </a:ext>
            </a:extLst>
          </p:cNvPr>
          <p:cNvPicPr>
            <a:picLocks noGrp="1" noChangeAspect="1"/>
          </p:cNvPicPr>
          <p:nvPr>
            <p:ph idx="1"/>
          </p:nvPr>
        </p:nvPicPr>
        <p:blipFill>
          <a:blip r:embed="rId3"/>
          <a:stretch>
            <a:fillRect/>
          </a:stretch>
        </p:blipFill>
        <p:spPr>
          <a:xfrm>
            <a:off x="969942" y="1426464"/>
            <a:ext cx="7235274" cy="4284246"/>
          </a:xfrm>
        </p:spPr>
      </p:pic>
      <p:sp>
        <p:nvSpPr>
          <p:cNvPr id="14" name="Oval 13">
            <a:extLst>
              <a:ext uri="{FF2B5EF4-FFF2-40B4-BE49-F238E27FC236}">
                <a16:creationId xmlns:a16="http://schemas.microsoft.com/office/drawing/2014/main" id="{6563C0C3-BE9A-A747-A2EE-22E9936F3EEA}"/>
              </a:ext>
            </a:extLst>
          </p:cNvPr>
          <p:cNvSpPr/>
          <p:nvPr/>
        </p:nvSpPr>
        <p:spPr>
          <a:xfrm>
            <a:off x="1414272" y="4517136"/>
            <a:ext cx="6620256" cy="9144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223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C4D1-0031-5E44-93BC-C720983E8580}"/>
              </a:ext>
            </a:extLst>
          </p:cNvPr>
          <p:cNvSpPr>
            <a:spLocks noGrp="1"/>
          </p:cNvSpPr>
          <p:nvPr>
            <p:ph type="title"/>
          </p:nvPr>
        </p:nvSpPr>
        <p:spPr>
          <a:xfrm>
            <a:off x="985043" y="930300"/>
            <a:ext cx="4550125" cy="564257"/>
          </a:xfrm>
        </p:spPr>
        <p:txBody>
          <a:bodyPr>
            <a:normAutofit/>
          </a:bodyPr>
          <a:lstStyle/>
          <a:p>
            <a:r>
              <a:rPr lang="zh-CN" altLang="en-US" sz="2400" dirty="0">
                <a:solidFill>
                  <a:schemeClr val="tx1"/>
                </a:solidFill>
              </a:rPr>
              <a:t>同業拆放利率</a:t>
            </a:r>
            <a:r>
              <a:rPr lang="en-US" altLang="zh-CN" sz="2400" dirty="0">
                <a:solidFill>
                  <a:schemeClr val="tx1"/>
                </a:solidFill>
              </a:rPr>
              <a:t>(euribor3m)</a:t>
            </a:r>
            <a:endParaRPr lang="en-US" sz="2400" dirty="0">
              <a:solidFill>
                <a:schemeClr val="tx1"/>
              </a:solidFill>
            </a:endParaRPr>
          </a:p>
        </p:txBody>
      </p:sp>
      <p:pic>
        <p:nvPicPr>
          <p:cNvPr id="9" name="Content Placeholder 8">
            <a:extLst>
              <a:ext uri="{FF2B5EF4-FFF2-40B4-BE49-F238E27FC236}">
                <a16:creationId xmlns:a16="http://schemas.microsoft.com/office/drawing/2014/main" id="{390E5B1F-F704-E745-A1B8-9D8DC2BD17E1}"/>
              </a:ext>
            </a:extLst>
          </p:cNvPr>
          <p:cNvPicPr>
            <a:picLocks noGrp="1" noChangeAspect="1"/>
          </p:cNvPicPr>
          <p:nvPr>
            <p:ph idx="1"/>
          </p:nvPr>
        </p:nvPicPr>
        <p:blipFill>
          <a:blip r:embed="rId3"/>
          <a:stretch>
            <a:fillRect/>
          </a:stretch>
        </p:blipFill>
        <p:spPr>
          <a:xfrm>
            <a:off x="985043" y="1353493"/>
            <a:ext cx="8302026" cy="4151013"/>
          </a:xfrm>
        </p:spPr>
      </p:pic>
    </p:spTree>
    <p:extLst>
      <p:ext uri="{BB962C8B-B14F-4D97-AF65-F5344CB8AC3E}">
        <p14:creationId xmlns:p14="http://schemas.microsoft.com/office/powerpoint/2010/main" val="76857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890C-29F7-B842-871A-C86C9EC8F05D}"/>
              </a:ext>
            </a:extLst>
          </p:cNvPr>
          <p:cNvSpPr>
            <a:spLocks noGrp="1"/>
          </p:cNvSpPr>
          <p:nvPr>
            <p:ph type="title"/>
          </p:nvPr>
        </p:nvSpPr>
        <p:spPr>
          <a:xfrm>
            <a:off x="982134" y="931719"/>
            <a:ext cx="4829848" cy="699655"/>
          </a:xfrm>
        </p:spPr>
        <p:txBody>
          <a:bodyPr>
            <a:normAutofit/>
          </a:bodyPr>
          <a:lstStyle/>
          <a:p>
            <a:r>
              <a:rPr lang="zh-CN" altLang="en-US" dirty="0">
                <a:solidFill>
                  <a:schemeClr val="tx1"/>
                </a:solidFill>
              </a:rPr>
              <a:t>最終使用資料集</a:t>
            </a:r>
            <a:r>
              <a:rPr lang="en-US" altLang="zh-CN" dirty="0">
                <a:solidFill>
                  <a:schemeClr val="tx1"/>
                </a:solidFill>
              </a:rPr>
              <a:t> (N=51)</a:t>
            </a:r>
            <a:endParaRPr lang="en-US" dirty="0">
              <a:solidFill>
                <a:schemeClr val="tx1"/>
              </a:solidFill>
            </a:endParaRPr>
          </a:p>
        </p:txBody>
      </p:sp>
      <p:sp>
        <p:nvSpPr>
          <p:cNvPr id="14" name="TextBox 13">
            <a:extLst>
              <a:ext uri="{FF2B5EF4-FFF2-40B4-BE49-F238E27FC236}">
                <a16:creationId xmlns:a16="http://schemas.microsoft.com/office/drawing/2014/main" id="{B835142E-E649-7F46-BB65-4FF45C7FD2CE}"/>
              </a:ext>
            </a:extLst>
          </p:cNvPr>
          <p:cNvSpPr txBox="1"/>
          <p:nvPr/>
        </p:nvSpPr>
        <p:spPr>
          <a:xfrm>
            <a:off x="6268025" y="1096880"/>
            <a:ext cx="2716834" cy="369332"/>
          </a:xfrm>
          <a:prstGeom prst="rect">
            <a:avLst/>
          </a:prstGeom>
          <a:noFill/>
        </p:spPr>
        <p:txBody>
          <a:bodyPr wrap="none" rtlCol="0">
            <a:spAutoFit/>
          </a:bodyPr>
          <a:lstStyle/>
          <a:p>
            <a:r>
              <a:rPr lang="en-US" dirty="0"/>
              <a:t>Train : Test = 0.75 : 0.25</a:t>
            </a:r>
          </a:p>
        </p:txBody>
      </p:sp>
      <p:pic>
        <p:nvPicPr>
          <p:cNvPr id="16" name="Picture 15">
            <a:extLst>
              <a:ext uri="{FF2B5EF4-FFF2-40B4-BE49-F238E27FC236}">
                <a16:creationId xmlns:a16="http://schemas.microsoft.com/office/drawing/2014/main" id="{D56EE1C2-8DF3-FC4E-BC64-F4E05708B84C}"/>
              </a:ext>
            </a:extLst>
          </p:cNvPr>
          <p:cNvPicPr>
            <a:picLocks noChangeAspect="1"/>
          </p:cNvPicPr>
          <p:nvPr/>
        </p:nvPicPr>
        <p:blipFill>
          <a:blip r:embed="rId3"/>
          <a:stretch>
            <a:fillRect/>
          </a:stretch>
        </p:blipFill>
        <p:spPr>
          <a:xfrm>
            <a:off x="982134" y="1631374"/>
            <a:ext cx="3138762" cy="4076563"/>
          </a:xfrm>
          <a:prstGeom prst="rect">
            <a:avLst/>
          </a:prstGeom>
        </p:spPr>
      </p:pic>
      <p:pic>
        <p:nvPicPr>
          <p:cNvPr id="18" name="Picture 17">
            <a:extLst>
              <a:ext uri="{FF2B5EF4-FFF2-40B4-BE49-F238E27FC236}">
                <a16:creationId xmlns:a16="http://schemas.microsoft.com/office/drawing/2014/main" id="{F353F651-500F-454F-BF67-8FE172352308}"/>
              </a:ext>
            </a:extLst>
          </p:cNvPr>
          <p:cNvPicPr>
            <a:picLocks noChangeAspect="1"/>
          </p:cNvPicPr>
          <p:nvPr/>
        </p:nvPicPr>
        <p:blipFill>
          <a:blip r:embed="rId4"/>
          <a:stretch>
            <a:fillRect/>
          </a:stretch>
        </p:blipFill>
        <p:spPr>
          <a:xfrm>
            <a:off x="4739824" y="1631373"/>
            <a:ext cx="3138762" cy="4145471"/>
          </a:xfrm>
          <a:prstGeom prst="rect">
            <a:avLst/>
          </a:prstGeom>
        </p:spPr>
      </p:pic>
    </p:spTree>
    <p:extLst>
      <p:ext uri="{BB962C8B-B14F-4D97-AF65-F5344CB8AC3E}">
        <p14:creationId xmlns:p14="http://schemas.microsoft.com/office/powerpoint/2010/main" val="285611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E59F-D4C1-224A-A38B-05C73A63EF1E}"/>
              </a:ext>
            </a:extLst>
          </p:cNvPr>
          <p:cNvSpPr>
            <a:spLocks noGrp="1"/>
          </p:cNvSpPr>
          <p:nvPr>
            <p:ph type="title"/>
          </p:nvPr>
        </p:nvSpPr>
        <p:spPr>
          <a:xfrm>
            <a:off x="975500" y="908953"/>
            <a:ext cx="4826208" cy="673016"/>
          </a:xfrm>
        </p:spPr>
        <p:txBody>
          <a:bodyPr>
            <a:normAutofit/>
          </a:bodyPr>
          <a:lstStyle/>
          <a:p>
            <a:r>
              <a:rPr lang="zh-CN" altLang="en-US" dirty="0"/>
              <a:t>資料集</a:t>
            </a:r>
            <a:endParaRPr lang="en-US" sz="2700" dirty="0">
              <a:solidFill>
                <a:schemeClr val="tx1"/>
              </a:solidFill>
            </a:endParaRPr>
          </a:p>
        </p:txBody>
      </p:sp>
      <p:sp>
        <p:nvSpPr>
          <p:cNvPr id="3" name="Content Placeholder 2">
            <a:extLst>
              <a:ext uri="{FF2B5EF4-FFF2-40B4-BE49-F238E27FC236}">
                <a16:creationId xmlns:a16="http://schemas.microsoft.com/office/drawing/2014/main" id="{EC2608D4-72E5-844A-AA7C-D83842A0C017}"/>
              </a:ext>
            </a:extLst>
          </p:cNvPr>
          <p:cNvSpPr>
            <a:spLocks noGrp="1"/>
          </p:cNvSpPr>
          <p:nvPr>
            <p:ph idx="1"/>
          </p:nvPr>
        </p:nvSpPr>
        <p:spPr>
          <a:xfrm>
            <a:off x="975500" y="2053090"/>
            <a:ext cx="7001851" cy="488019"/>
          </a:xfrm>
        </p:spPr>
        <p:txBody>
          <a:bodyPr/>
          <a:lstStyle/>
          <a:p>
            <a:pPr marL="0" indent="0">
              <a:buNone/>
            </a:pPr>
            <a:r>
              <a:rPr lang="en-US" dirty="0">
                <a:solidFill>
                  <a:schemeClr val="tx1"/>
                </a:solidFill>
                <a:hlinkClick r:id="rId3">
                  <a:extLst>
                    <a:ext uri="{A12FA001-AC4F-418D-AE19-62706E023703}">
                      <ahyp:hlinkClr xmlns:ahyp="http://schemas.microsoft.com/office/drawing/2018/hyperlinkcolor" val="tx"/>
                    </a:ext>
                  </a:extLst>
                </a:hlinkClick>
              </a:rPr>
              <a:t>http://archive.ics.uci.edu/ml/datasets/Bank+Marketing#</a:t>
            </a:r>
            <a:endParaRPr lang="en-US" dirty="0">
              <a:solidFill>
                <a:schemeClr val="tx1"/>
              </a:solidFill>
            </a:endParaRPr>
          </a:p>
        </p:txBody>
      </p:sp>
      <p:sp>
        <p:nvSpPr>
          <p:cNvPr id="6" name="Title 1">
            <a:extLst>
              <a:ext uri="{FF2B5EF4-FFF2-40B4-BE49-F238E27FC236}">
                <a16:creationId xmlns:a16="http://schemas.microsoft.com/office/drawing/2014/main" id="{B3986B52-D350-D44B-9BE3-ABFF9DB3196C}"/>
              </a:ext>
            </a:extLst>
          </p:cNvPr>
          <p:cNvSpPr txBox="1">
            <a:spLocks/>
          </p:cNvSpPr>
          <p:nvPr/>
        </p:nvSpPr>
        <p:spPr>
          <a:xfrm>
            <a:off x="975500" y="2866023"/>
            <a:ext cx="4826208" cy="60960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t>程式碼</a:t>
            </a:r>
            <a:endParaRPr lang="en-US" altLang="zh-CN" dirty="0"/>
          </a:p>
          <a:p>
            <a:endParaRPr lang="en-US" dirty="0"/>
          </a:p>
        </p:txBody>
      </p:sp>
      <p:sp>
        <p:nvSpPr>
          <p:cNvPr id="7" name="Rectangle 6">
            <a:extLst>
              <a:ext uri="{FF2B5EF4-FFF2-40B4-BE49-F238E27FC236}">
                <a16:creationId xmlns:a16="http://schemas.microsoft.com/office/drawing/2014/main" id="{D6BA0933-5585-584C-B490-E7DB4FBB5C8E}"/>
              </a:ext>
            </a:extLst>
          </p:cNvPr>
          <p:cNvSpPr/>
          <p:nvPr/>
        </p:nvSpPr>
        <p:spPr>
          <a:xfrm>
            <a:off x="975500" y="3710159"/>
            <a:ext cx="6266127" cy="369332"/>
          </a:xfrm>
          <a:prstGeom prst="rect">
            <a:avLst/>
          </a:prstGeom>
        </p:spPr>
        <p:txBody>
          <a:bodyPr wrap="square">
            <a:spAutoFit/>
          </a:bodyPr>
          <a:lstStyle/>
          <a:p>
            <a:r>
              <a:rPr lang="en-US" dirty="0">
                <a:hlinkClick r:id="rId4">
                  <a:extLst>
                    <a:ext uri="{A12FA001-AC4F-418D-AE19-62706E023703}">
                      <ahyp:hlinkClr xmlns:ahyp="http://schemas.microsoft.com/office/drawing/2018/hyperlinkcolor" val="tx"/>
                    </a:ext>
                  </a:extLst>
                </a:hlinkClick>
              </a:rPr>
              <a:t>https://</a:t>
            </a:r>
            <a:r>
              <a:rPr lang="en-US" dirty="0" err="1">
                <a:hlinkClick r:id="rId4">
                  <a:extLst>
                    <a:ext uri="{A12FA001-AC4F-418D-AE19-62706E023703}">
                      <ahyp:hlinkClr xmlns:ahyp="http://schemas.microsoft.com/office/drawing/2018/hyperlinkcolor" val="tx"/>
                    </a:ext>
                  </a:extLst>
                </a:hlinkClick>
              </a:rPr>
              <a:t>reurl.cc</a:t>
            </a:r>
            <a:r>
              <a:rPr lang="en-US" dirty="0">
                <a:hlinkClick r:id="rId4">
                  <a:extLst>
                    <a:ext uri="{A12FA001-AC4F-418D-AE19-62706E023703}">
                      <ahyp:hlinkClr xmlns:ahyp="http://schemas.microsoft.com/office/drawing/2018/hyperlinkcolor" val="tx"/>
                    </a:ext>
                  </a:extLst>
                </a:hlinkClick>
              </a:rPr>
              <a:t>/arxkY7</a:t>
            </a:r>
            <a:endParaRPr lang="en-US" dirty="0"/>
          </a:p>
        </p:txBody>
      </p:sp>
      <p:sp>
        <p:nvSpPr>
          <p:cNvPr id="9" name="TextBox 8">
            <a:extLst>
              <a:ext uri="{FF2B5EF4-FFF2-40B4-BE49-F238E27FC236}">
                <a16:creationId xmlns:a16="http://schemas.microsoft.com/office/drawing/2014/main" id="{E2F053D5-B215-B04B-82DE-D7C896D70308}"/>
              </a:ext>
            </a:extLst>
          </p:cNvPr>
          <p:cNvSpPr txBox="1"/>
          <p:nvPr/>
        </p:nvSpPr>
        <p:spPr>
          <a:xfrm>
            <a:off x="975500" y="4425840"/>
            <a:ext cx="1980029" cy="577081"/>
          </a:xfrm>
          <a:prstGeom prst="rect">
            <a:avLst/>
          </a:prstGeom>
          <a:noFill/>
        </p:spPr>
        <p:txBody>
          <a:bodyPr wrap="square" rtlCol="0">
            <a:spAutoFit/>
          </a:bodyPr>
          <a:lstStyle/>
          <a:p>
            <a:pPr>
              <a:lnSpc>
                <a:spcPct val="90000"/>
              </a:lnSpc>
              <a:spcBef>
                <a:spcPct val="0"/>
              </a:spcBef>
            </a:pPr>
            <a:r>
              <a:rPr lang="zh-CN" altLang="en-US" sz="3500" dirty="0">
                <a:solidFill>
                  <a:schemeClr val="accent1"/>
                </a:solidFill>
                <a:latin typeface="+mj-lt"/>
                <a:ea typeface="+mj-ea"/>
                <a:cs typeface="+mj-cs"/>
              </a:rPr>
              <a:t>使用語言</a:t>
            </a:r>
            <a:endParaRPr lang="en-US" sz="3500" dirty="0">
              <a:solidFill>
                <a:schemeClr val="accent1"/>
              </a:solidFill>
              <a:latin typeface="+mj-lt"/>
              <a:ea typeface="+mj-ea"/>
              <a:cs typeface="+mj-cs"/>
            </a:endParaRPr>
          </a:p>
        </p:txBody>
      </p:sp>
      <p:sp>
        <p:nvSpPr>
          <p:cNvPr id="13" name="TextBox 12">
            <a:extLst>
              <a:ext uri="{FF2B5EF4-FFF2-40B4-BE49-F238E27FC236}">
                <a16:creationId xmlns:a16="http://schemas.microsoft.com/office/drawing/2014/main" id="{CD8DC905-7E84-AF43-9373-17E1E6A21E7C}"/>
              </a:ext>
            </a:extLst>
          </p:cNvPr>
          <p:cNvSpPr txBox="1"/>
          <p:nvPr/>
        </p:nvSpPr>
        <p:spPr>
          <a:xfrm>
            <a:off x="975500" y="5248542"/>
            <a:ext cx="7056932" cy="369332"/>
          </a:xfrm>
          <a:prstGeom prst="rect">
            <a:avLst/>
          </a:prstGeom>
          <a:noFill/>
        </p:spPr>
        <p:txBody>
          <a:bodyPr wrap="none" rtlCol="0">
            <a:spAutoFit/>
          </a:bodyPr>
          <a:lstStyle/>
          <a:p>
            <a:r>
              <a:rPr lang="en-US" dirty="0"/>
              <a:t>Python: Pandas, </a:t>
            </a:r>
            <a:r>
              <a:rPr lang="en-US" dirty="0" err="1"/>
              <a:t>Numpy</a:t>
            </a:r>
            <a:r>
              <a:rPr lang="en-US" dirty="0"/>
              <a:t>, Matplotlib, Seaborn, </a:t>
            </a:r>
            <a:r>
              <a:rPr lang="en-US" dirty="0" err="1"/>
              <a:t>Plotly</a:t>
            </a:r>
            <a:r>
              <a:rPr lang="en-US" dirty="0"/>
              <a:t>, </a:t>
            </a:r>
            <a:r>
              <a:rPr lang="en-US" dirty="0" err="1"/>
              <a:t>Sklearn</a:t>
            </a:r>
            <a:r>
              <a:rPr lang="en-US" dirty="0"/>
              <a:t>, H2O </a:t>
            </a:r>
          </a:p>
        </p:txBody>
      </p:sp>
      <p:sp>
        <p:nvSpPr>
          <p:cNvPr id="15" name="TextBox 14">
            <a:extLst>
              <a:ext uri="{FF2B5EF4-FFF2-40B4-BE49-F238E27FC236}">
                <a16:creationId xmlns:a16="http://schemas.microsoft.com/office/drawing/2014/main" id="{B9BE7541-19EF-B846-958D-DF77F29B24B1}"/>
              </a:ext>
            </a:extLst>
          </p:cNvPr>
          <p:cNvSpPr txBox="1"/>
          <p:nvPr/>
        </p:nvSpPr>
        <p:spPr>
          <a:xfrm>
            <a:off x="975500" y="1581969"/>
            <a:ext cx="2031325" cy="461665"/>
          </a:xfrm>
          <a:prstGeom prst="rect">
            <a:avLst/>
          </a:prstGeom>
          <a:noFill/>
        </p:spPr>
        <p:txBody>
          <a:bodyPr wrap="none" rtlCol="0">
            <a:spAutoFit/>
          </a:bodyPr>
          <a:lstStyle/>
          <a:p>
            <a:r>
              <a:rPr lang="zh-CN" altLang="en-US" sz="2400" dirty="0">
                <a:latin typeface="+mj-lt"/>
                <a:ea typeface="+mj-ea"/>
                <a:cs typeface="+mj-cs"/>
              </a:rPr>
              <a:t>銀行行銷資料</a:t>
            </a:r>
            <a:endParaRPr lang="en-US" sz="2400" dirty="0">
              <a:latin typeface="+mj-lt"/>
              <a:ea typeface="+mj-ea"/>
              <a:cs typeface="+mj-cs"/>
            </a:endParaRPr>
          </a:p>
        </p:txBody>
      </p:sp>
      <p:pic>
        <p:nvPicPr>
          <p:cNvPr id="17" name="Picture 16">
            <a:extLst>
              <a:ext uri="{FF2B5EF4-FFF2-40B4-BE49-F238E27FC236}">
                <a16:creationId xmlns:a16="http://schemas.microsoft.com/office/drawing/2014/main" id="{2C56B5C1-9539-CE42-8B96-94E67D7650BC}"/>
              </a:ext>
            </a:extLst>
          </p:cNvPr>
          <p:cNvPicPr>
            <a:picLocks noChangeAspect="1"/>
          </p:cNvPicPr>
          <p:nvPr/>
        </p:nvPicPr>
        <p:blipFill>
          <a:blip r:embed="rId5"/>
          <a:stretch>
            <a:fillRect/>
          </a:stretch>
        </p:blipFill>
        <p:spPr>
          <a:xfrm>
            <a:off x="4000175" y="3098357"/>
            <a:ext cx="952500" cy="952500"/>
          </a:xfrm>
          <a:prstGeom prst="rect">
            <a:avLst/>
          </a:prstGeom>
        </p:spPr>
      </p:pic>
    </p:spTree>
    <p:extLst>
      <p:ext uri="{BB962C8B-B14F-4D97-AF65-F5344CB8AC3E}">
        <p14:creationId xmlns:p14="http://schemas.microsoft.com/office/powerpoint/2010/main" val="358095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1D5D-D9E6-D74F-B4C9-75277194C463}"/>
              </a:ext>
            </a:extLst>
          </p:cNvPr>
          <p:cNvSpPr>
            <a:spLocks noGrp="1"/>
          </p:cNvSpPr>
          <p:nvPr>
            <p:ph type="title"/>
          </p:nvPr>
        </p:nvSpPr>
        <p:spPr>
          <a:xfrm>
            <a:off x="969942" y="914400"/>
            <a:ext cx="2955882" cy="1060859"/>
          </a:xfrm>
        </p:spPr>
        <p:txBody>
          <a:bodyPr/>
          <a:lstStyle/>
          <a:p>
            <a:r>
              <a:rPr lang="zh-CN" altLang="en-US" dirty="0"/>
              <a:t>評估方法</a:t>
            </a:r>
            <a:br>
              <a:rPr lang="en-US" altLang="zh-CN" dirty="0"/>
            </a:br>
            <a:r>
              <a:rPr lang="zh-CN" altLang="en-US" sz="2400" dirty="0">
                <a:solidFill>
                  <a:schemeClr val="tx1"/>
                </a:solidFill>
              </a:rPr>
              <a:t>指標優化</a:t>
            </a:r>
            <a:endParaRPr lang="en-US" sz="2400" dirty="0">
              <a:solidFill>
                <a:schemeClr val="tx1"/>
              </a:solidFill>
            </a:endParaRPr>
          </a:p>
        </p:txBody>
      </p:sp>
      <p:sp>
        <p:nvSpPr>
          <p:cNvPr id="3" name="Content Placeholder 2">
            <a:extLst>
              <a:ext uri="{FF2B5EF4-FFF2-40B4-BE49-F238E27FC236}">
                <a16:creationId xmlns:a16="http://schemas.microsoft.com/office/drawing/2014/main" id="{696E3502-86FC-3C4C-91AF-22B77C91AE99}"/>
              </a:ext>
            </a:extLst>
          </p:cNvPr>
          <p:cNvSpPr>
            <a:spLocks noGrp="1"/>
          </p:cNvSpPr>
          <p:nvPr>
            <p:ph idx="1"/>
          </p:nvPr>
        </p:nvSpPr>
        <p:spPr>
          <a:xfrm>
            <a:off x="969942" y="2062827"/>
            <a:ext cx="8596668" cy="3880773"/>
          </a:xfrm>
        </p:spPr>
        <p:txBody>
          <a:bodyPr/>
          <a:lstStyle/>
          <a:p>
            <a:r>
              <a:rPr lang="en-US" dirty="0"/>
              <a:t>AUC (Area Under Curve)</a:t>
            </a:r>
          </a:p>
        </p:txBody>
      </p:sp>
      <p:graphicFrame>
        <p:nvGraphicFramePr>
          <p:cNvPr id="5" name="Google Shape;281;p13">
            <a:extLst>
              <a:ext uri="{FF2B5EF4-FFF2-40B4-BE49-F238E27FC236}">
                <a16:creationId xmlns:a16="http://schemas.microsoft.com/office/drawing/2014/main" id="{9C9858EC-FEDE-334D-A653-149F1368EDB4}"/>
              </a:ext>
            </a:extLst>
          </p:cNvPr>
          <p:cNvGraphicFramePr/>
          <p:nvPr>
            <p:extLst>
              <p:ext uri="{D42A27DB-BD31-4B8C-83A1-F6EECF244321}">
                <p14:modId xmlns:p14="http://schemas.microsoft.com/office/powerpoint/2010/main" val="3575366219"/>
              </p:ext>
            </p:extLst>
          </p:nvPr>
        </p:nvGraphicFramePr>
        <p:xfrm>
          <a:off x="1076074" y="2636342"/>
          <a:ext cx="3146141" cy="2892350"/>
        </p:xfrm>
        <a:graphic>
          <a:graphicData uri="http://schemas.openxmlformats.org/drawingml/2006/table">
            <a:tbl>
              <a:tblPr firstRow="1" firstCol="1" bandRow="1">
                <a:noFill/>
              </a:tblPr>
              <a:tblGrid>
                <a:gridCol w="448967">
                  <a:extLst>
                    <a:ext uri="{9D8B030D-6E8A-4147-A177-3AD203B41FA5}">
                      <a16:colId xmlns:a16="http://schemas.microsoft.com/office/drawing/2014/main" val="20000"/>
                    </a:ext>
                  </a:extLst>
                </a:gridCol>
                <a:gridCol w="1348587">
                  <a:extLst>
                    <a:ext uri="{9D8B030D-6E8A-4147-A177-3AD203B41FA5}">
                      <a16:colId xmlns:a16="http://schemas.microsoft.com/office/drawing/2014/main" val="20001"/>
                    </a:ext>
                  </a:extLst>
                </a:gridCol>
                <a:gridCol w="1348587">
                  <a:extLst>
                    <a:ext uri="{9D8B030D-6E8A-4147-A177-3AD203B41FA5}">
                      <a16:colId xmlns:a16="http://schemas.microsoft.com/office/drawing/2014/main" val="20002"/>
                    </a:ext>
                  </a:extLst>
                </a:gridCol>
              </a:tblGrid>
              <a:tr h="713070">
                <a:tc>
                  <a:txBody>
                    <a:bodyPr/>
                    <a:lstStyle/>
                    <a:p>
                      <a:pPr marL="0" marR="0" lvl="0" indent="0" algn="l" rtl="0">
                        <a:spcBef>
                          <a:spcPts val="0"/>
                        </a:spcBef>
                        <a:spcAft>
                          <a:spcPts val="0"/>
                        </a:spcAft>
                        <a:buNone/>
                      </a:pPr>
                      <a:endParaRPr sz="3300"/>
                    </a:p>
                  </a:txBody>
                  <a:tcPr marL="83825" marR="83825" marT="41900" marB="41900"/>
                </a:tc>
                <a:tc>
                  <a:txBody>
                    <a:bodyPr/>
                    <a:lstStyle/>
                    <a:p>
                      <a:pPr marL="0" marR="0" lvl="0" indent="0" algn="l" rtl="0">
                        <a:spcBef>
                          <a:spcPts val="0"/>
                        </a:spcBef>
                        <a:spcAft>
                          <a:spcPts val="0"/>
                        </a:spcAft>
                        <a:buNone/>
                      </a:pPr>
                      <a:r>
                        <a:rPr lang="en-US" sz="3300" dirty="0"/>
                        <a:t>0</a:t>
                      </a:r>
                      <a:endParaRPr dirty="0"/>
                    </a:p>
                  </a:txBody>
                  <a:tcPr marL="83825" marR="83825" marT="41900" marB="41900"/>
                </a:tc>
                <a:tc>
                  <a:txBody>
                    <a:bodyPr/>
                    <a:lstStyle/>
                    <a:p>
                      <a:pPr marL="0" marR="0" lvl="0" indent="0" algn="l" rtl="0">
                        <a:spcBef>
                          <a:spcPts val="0"/>
                        </a:spcBef>
                        <a:spcAft>
                          <a:spcPts val="0"/>
                        </a:spcAft>
                        <a:buNone/>
                      </a:pPr>
                      <a:r>
                        <a:rPr lang="en-US" sz="3300" dirty="0"/>
                        <a:t>1</a:t>
                      </a:r>
                      <a:endParaRPr dirty="0"/>
                    </a:p>
                  </a:txBody>
                  <a:tcPr marL="83825" marR="83825" marT="41900" marB="41900"/>
                </a:tc>
                <a:extLst>
                  <a:ext uri="{0D108BD9-81ED-4DB2-BD59-A6C34878D82A}">
                    <a16:rowId xmlns:a16="http://schemas.microsoft.com/office/drawing/2014/main" val="10000"/>
                  </a:ext>
                </a:extLst>
              </a:tr>
              <a:tr h="904860">
                <a:tc>
                  <a:txBody>
                    <a:bodyPr/>
                    <a:lstStyle/>
                    <a:p>
                      <a:pPr marL="0" marR="0" lvl="0" indent="0" algn="l" rtl="0">
                        <a:spcBef>
                          <a:spcPts val="0"/>
                        </a:spcBef>
                        <a:spcAft>
                          <a:spcPts val="0"/>
                        </a:spcAft>
                        <a:buNone/>
                      </a:pPr>
                      <a:r>
                        <a:rPr lang="en-US" sz="3300"/>
                        <a:t>0</a:t>
                      </a:r>
                      <a:endParaRPr/>
                    </a:p>
                  </a:txBody>
                  <a:tcPr marL="83825" marR="83825" marT="41900" marB="41900"/>
                </a:tc>
                <a:tc>
                  <a:txBody>
                    <a:bodyPr/>
                    <a:lstStyle/>
                    <a:p>
                      <a:pPr marL="0" marR="0" lvl="0" indent="0" algn="l" rtl="0">
                        <a:spcBef>
                          <a:spcPts val="0"/>
                        </a:spcBef>
                        <a:spcAft>
                          <a:spcPts val="0"/>
                        </a:spcAft>
                        <a:buNone/>
                      </a:pPr>
                      <a:r>
                        <a:rPr lang="en-US" sz="2200" dirty="0"/>
                        <a:t>True</a:t>
                      </a:r>
                      <a:endParaRPr lang="en-US" dirty="0"/>
                    </a:p>
                    <a:p>
                      <a:pPr marL="0" marR="0" lvl="0" indent="0" algn="l" rtl="0">
                        <a:spcBef>
                          <a:spcPts val="0"/>
                        </a:spcBef>
                        <a:spcAft>
                          <a:spcPts val="0"/>
                        </a:spcAft>
                        <a:buNone/>
                      </a:pPr>
                      <a:r>
                        <a:rPr lang="en-US" sz="2200" dirty="0"/>
                        <a:t>Negative(TN)</a:t>
                      </a:r>
                      <a:endParaRPr lang="en-US" dirty="0"/>
                    </a:p>
                  </a:txBody>
                  <a:tcPr marL="83825" marR="83825" marT="41900" marB="41900"/>
                </a:tc>
                <a:tc>
                  <a:txBody>
                    <a:bodyPr/>
                    <a:lstStyle/>
                    <a:p>
                      <a:pPr marL="0" marR="0" lvl="0" indent="0" algn="l" rtl="0">
                        <a:spcBef>
                          <a:spcPts val="0"/>
                        </a:spcBef>
                        <a:spcAft>
                          <a:spcPts val="0"/>
                        </a:spcAft>
                        <a:buNone/>
                      </a:pPr>
                      <a:r>
                        <a:rPr lang="en-US" sz="2200" dirty="0"/>
                        <a:t>False</a:t>
                      </a:r>
                      <a:endParaRPr lang="en-US" dirty="0"/>
                    </a:p>
                    <a:p>
                      <a:pPr marL="0" marR="0" lvl="0" indent="0" algn="l" rtl="0">
                        <a:spcBef>
                          <a:spcPts val="0"/>
                        </a:spcBef>
                        <a:spcAft>
                          <a:spcPts val="0"/>
                        </a:spcAft>
                        <a:buNone/>
                      </a:pPr>
                      <a:r>
                        <a:rPr lang="en-US" sz="2200" dirty="0"/>
                        <a:t>Positive</a:t>
                      </a:r>
                    </a:p>
                    <a:p>
                      <a:pPr marL="0" marR="0" lvl="0" indent="0" algn="l" rtl="0">
                        <a:spcBef>
                          <a:spcPts val="0"/>
                        </a:spcBef>
                        <a:spcAft>
                          <a:spcPts val="0"/>
                        </a:spcAft>
                        <a:buNone/>
                      </a:pPr>
                      <a:r>
                        <a:rPr lang="en-US" sz="2200" dirty="0"/>
                        <a:t>(FP)</a:t>
                      </a:r>
                      <a:endParaRPr lang="en-US" dirty="0"/>
                    </a:p>
                  </a:txBody>
                  <a:tcPr marL="83825" marR="83825" marT="41900" marB="41900"/>
                </a:tc>
                <a:extLst>
                  <a:ext uri="{0D108BD9-81ED-4DB2-BD59-A6C34878D82A}">
                    <a16:rowId xmlns:a16="http://schemas.microsoft.com/office/drawing/2014/main" val="10001"/>
                  </a:ext>
                </a:extLst>
              </a:tr>
              <a:tr h="904860">
                <a:tc>
                  <a:txBody>
                    <a:bodyPr/>
                    <a:lstStyle/>
                    <a:p>
                      <a:pPr marL="0" marR="0" lvl="0" indent="0" algn="l" rtl="0">
                        <a:spcBef>
                          <a:spcPts val="0"/>
                        </a:spcBef>
                        <a:spcAft>
                          <a:spcPts val="0"/>
                        </a:spcAft>
                        <a:buNone/>
                      </a:pPr>
                      <a:r>
                        <a:rPr lang="en-US" sz="3300"/>
                        <a:t>1</a:t>
                      </a:r>
                      <a:endParaRPr/>
                    </a:p>
                  </a:txBody>
                  <a:tcPr marL="83825" marR="83825" marT="41900" marB="41900"/>
                </a:tc>
                <a:tc>
                  <a:txBody>
                    <a:bodyPr/>
                    <a:lstStyle/>
                    <a:p>
                      <a:pPr marL="0" marR="0" lvl="0" indent="0" algn="l" rtl="0">
                        <a:spcBef>
                          <a:spcPts val="0"/>
                        </a:spcBef>
                        <a:spcAft>
                          <a:spcPts val="0"/>
                        </a:spcAft>
                        <a:buNone/>
                      </a:pPr>
                      <a:r>
                        <a:rPr lang="en-US" sz="2200" dirty="0"/>
                        <a:t>False</a:t>
                      </a:r>
                      <a:endParaRPr lang="en-US" dirty="0"/>
                    </a:p>
                    <a:p>
                      <a:pPr marL="0" marR="0" lvl="0" indent="0" algn="l" rtl="0">
                        <a:spcBef>
                          <a:spcPts val="0"/>
                        </a:spcBef>
                        <a:spcAft>
                          <a:spcPts val="0"/>
                        </a:spcAft>
                        <a:buNone/>
                      </a:pPr>
                      <a:r>
                        <a:rPr lang="en-US" sz="2200" dirty="0"/>
                        <a:t>Negative</a:t>
                      </a:r>
                    </a:p>
                    <a:p>
                      <a:pPr marL="0" marR="0" lvl="0" indent="0" algn="l" rtl="0">
                        <a:spcBef>
                          <a:spcPts val="0"/>
                        </a:spcBef>
                        <a:spcAft>
                          <a:spcPts val="0"/>
                        </a:spcAft>
                        <a:buNone/>
                      </a:pPr>
                      <a:r>
                        <a:rPr lang="en-US" sz="2200" dirty="0"/>
                        <a:t>(FN)</a:t>
                      </a:r>
                      <a:endParaRPr lang="en-US" dirty="0"/>
                    </a:p>
                  </a:txBody>
                  <a:tcPr marL="83825" marR="83825" marT="41900" marB="41900"/>
                </a:tc>
                <a:tc>
                  <a:txBody>
                    <a:bodyPr/>
                    <a:lstStyle/>
                    <a:p>
                      <a:pPr marL="0" marR="0" lvl="0" indent="0" algn="l" rtl="0">
                        <a:spcBef>
                          <a:spcPts val="0"/>
                        </a:spcBef>
                        <a:spcAft>
                          <a:spcPts val="0"/>
                        </a:spcAft>
                        <a:buNone/>
                      </a:pPr>
                      <a:r>
                        <a:rPr lang="en-US" sz="2200" dirty="0"/>
                        <a:t>True</a:t>
                      </a:r>
                      <a:endParaRPr lang="en-US" dirty="0"/>
                    </a:p>
                    <a:p>
                      <a:pPr marL="0" marR="0" lvl="0" indent="0" algn="l" rtl="0">
                        <a:spcBef>
                          <a:spcPts val="0"/>
                        </a:spcBef>
                        <a:spcAft>
                          <a:spcPts val="0"/>
                        </a:spcAft>
                        <a:buNone/>
                      </a:pPr>
                      <a:r>
                        <a:rPr lang="en-US" sz="2200" dirty="0"/>
                        <a:t>Positive</a:t>
                      </a:r>
                    </a:p>
                    <a:p>
                      <a:pPr marL="0" marR="0" lvl="0" indent="0" algn="l" rtl="0">
                        <a:spcBef>
                          <a:spcPts val="0"/>
                        </a:spcBef>
                        <a:spcAft>
                          <a:spcPts val="0"/>
                        </a:spcAft>
                        <a:buNone/>
                      </a:pPr>
                      <a:r>
                        <a:rPr lang="en-US" sz="2200" dirty="0"/>
                        <a:t>(TP)</a:t>
                      </a:r>
                      <a:endParaRPr lang="en-US" dirty="0"/>
                    </a:p>
                  </a:txBody>
                  <a:tcPr marL="83825" marR="83825" marT="41900" marB="41900"/>
                </a:tc>
                <a:extLst>
                  <a:ext uri="{0D108BD9-81ED-4DB2-BD59-A6C34878D82A}">
                    <a16:rowId xmlns:a16="http://schemas.microsoft.com/office/drawing/2014/main" val="10002"/>
                  </a:ext>
                </a:extLst>
              </a:tr>
            </a:tbl>
          </a:graphicData>
        </a:graphic>
      </p:graphicFrame>
      <p:pic>
        <p:nvPicPr>
          <p:cNvPr id="6" name="Picture 5">
            <a:extLst>
              <a:ext uri="{FF2B5EF4-FFF2-40B4-BE49-F238E27FC236}">
                <a16:creationId xmlns:a16="http://schemas.microsoft.com/office/drawing/2014/main" id="{422324E3-0F2A-144F-8D7B-D80ABBAD8A6F}"/>
              </a:ext>
            </a:extLst>
          </p:cNvPr>
          <p:cNvPicPr>
            <a:picLocks noChangeAspect="1"/>
          </p:cNvPicPr>
          <p:nvPr/>
        </p:nvPicPr>
        <p:blipFill>
          <a:blip r:embed="rId3"/>
          <a:stretch>
            <a:fillRect/>
          </a:stretch>
        </p:blipFill>
        <p:spPr>
          <a:xfrm>
            <a:off x="4975668" y="2370795"/>
            <a:ext cx="4567187" cy="3423445"/>
          </a:xfrm>
          <a:prstGeom prst="rect">
            <a:avLst/>
          </a:prstGeom>
        </p:spPr>
      </p:pic>
      <p:sp>
        <p:nvSpPr>
          <p:cNvPr id="7" name="TextBox 6">
            <a:extLst>
              <a:ext uri="{FF2B5EF4-FFF2-40B4-BE49-F238E27FC236}">
                <a16:creationId xmlns:a16="http://schemas.microsoft.com/office/drawing/2014/main" id="{876E9D02-FA0E-3E42-BAF8-D984B0958070}"/>
              </a:ext>
            </a:extLst>
          </p:cNvPr>
          <p:cNvSpPr txBox="1"/>
          <p:nvPr/>
        </p:nvSpPr>
        <p:spPr>
          <a:xfrm>
            <a:off x="5268276" y="1570480"/>
            <a:ext cx="3061992" cy="646331"/>
          </a:xfrm>
          <a:prstGeom prst="rect">
            <a:avLst/>
          </a:prstGeom>
          <a:noFill/>
        </p:spPr>
        <p:txBody>
          <a:bodyPr wrap="none" rtlCol="0">
            <a:spAutoFit/>
          </a:bodyPr>
          <a:lstStyle/>
          <a:p>
            <a:r>
              <a:rPr lang="en-US" dirty="0"/>
              <a:t>TPR = Recall = TP / (TP+FN)</a:t>
            </a:r>
          </a:p>
          <a:p>
            <a:r>
              <a:rPr lang="en-US" dirty="0"/>
              <a:t>FPR = FP / (TN + FP)</a:t>
            </a:r>
          </a:p>
        </p:txBody>
      </p:sp>
    </p:spTree>
    <p:extLst>
      <p:ext uri="{BB962C8B-B14F-4D97-AF65-F5344CB8AC3E}">
        <p14:creationId xmlns:p14="http://schemas.microsoft.com/office/powerpoint/2010/main" val="364752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A6BE-21AC-2B48-B35A-05D88CAD808A}"/>
              </a:ext>
            </a:extLst>
          </p:cNvPr>
          <p:cNvSpPr>
            <a:spLocks noGrp="1"/>
          </p:cNvSpPr>
          <p:nvPr>
            <p:ph type="title"/>
          </p:nvPr>
        </p:nvSpPr>
        <p:spPr>
          <a:xfrm>
            <a:off x="963740" y="481848"/>
            <a:ext cx="2585412" cy="803204"/>
          </a:xfrm>
        </p:spPr>
        <p:txBody>
          <a:bodyPr>
            <a:noAutofit/>
          </a:bodyPr>
          <a:lstStyle/>
          <a:p>
            <a:r>
              <a:rPr lang="zh-CN" altLang="en-US" dirty="0"/>
              <a:t>模型比較</a:t>
            </a:r>
            <a:br>
              <a:rPr lang="en-US" altLang="zh-CN" dirty="0"/>
            </a:br>
            <a:endParaRPr lang="en-US" dirty="0"/>
          </a:p>
        </p:txBody>
      </p:sp>
      <p:sp>
        <p:nvSpPr>
          <p:cNvPr id="3" name="Content Placeholder 2">
            <a:extLst>
              <a:ext uri="{FF2B5EF4-FFF2-40B4-BE49-F238E27FC236}">
                <a16:creationId xmlns:a16="http://schemas.microsoft.com/office/drawing/2014/main" id="{ECB3BD96-31F6-1D4F-B1C8-4B1C8E0976FB}"/>
              </a:ext>
            </a:extLst>
          </p:cNvPr>
          <p:cNvSpPr>
            <a:spLocks noGrp="1"/>
          </p:cNvSpPr>
          <p:nvPr>
            <p:ph idx="1"/>
          </p:nvPr>
        </p:nvSpPr>
        <p:spPr>
          <a:xfrm>
            <a:off x="963740" y="1285052"/>
            <a:ext cx="4751194" cy="520266"/>
          </a:xfrm>
        </p:spPr>
        <p:txBody>
          <a:bodyPr>
            <a:normAutofit/>
          </a:bodyPr>
          <a:lstStyle/>
          <a:p>
            <a:pPr marL="0" indent="0">
              <a:spcBef>
                <a:spcPct val="0"/>
              </a:spcBef>
              <a:buNone/>
            </a:pPr>
            <a:r>
              <a:rPr lang="zh-CN" altLang="en-US" sz="2400" dirty="0">
                <a:solidFill>
                  <a:schemeClr val="tx1"/>
                </a:solidFill>
                <a:latin typeface="+mj-lt"/>
                <a:ea typeface="+mj-ea"/>
                <a:cs typeface="+mj-cs"/>
              </a:rPr>
              <a:t>邏輯斯回歸</a:t>
            </a:r>
            <a:r>
              <a:rPr lang="en-US" altLang="zh-CN" sz="2400" dirty="0">
                <a:solidFill>
                  <a:schemeClr val="tx1"/>
                </a:solidFill>
                <a:latin typeface="+mj-lt"/>
                <a:ea typeface="+mj-ea"/>
                <a:cs typeface="+mj-cs"/>
              </a:rPr>
              <a:t> (Logistic Regression)</a:t>
            </a:r>
            <a:endParaRPr lang="en-US" sz="2400" dirty="0">
              <a:solidFill>
                <a:schemeClr val="tx1"/>
              </a:solidFill>
              <a:latin typeface="+mj-lt"/>
              <a:ea typeface="+mj-ea"/>
              <a:cs typeface="+mj-cs"/>
            </a:endParaRPr>
          </a:p>
        </p:txBody>
      </p:sp>
      <p:sp>
        <p:nvSpPr>
          <p:cNvPr id="18" name="TextBox 17">
            <a:extLst>
              <a:ext uri="{FF2B5EF4-FFF2-40B4-BE49-F238E27FC236}">
                <a16:creationId xmlns:a16="http://schemas.microsoft.com/office/drawing/2014/main" id="{029ABD33-5EC9-8B49-B35F-F0F17522C368}"/>
              </a:ext>
            </a:extLst>
          </p:cNvPr>
          <p:cNvSpPr txBox="1"/>
          <p:nvPr/>
        </p:nvSpPr>
        <p:spPr>
          <a:xfrm>
            <a:off x="2091959" y="3059668"/>
            <a:ext cx="694944" cy="369332"/>
          </a:xfrm>
          <a:prstGeom prst="rect">
            <a:avLst/>
          </a:prstGeom>
          <a:noFill/>
        </p:spPr>
        <p:txBody>
          <a:bodyPr wrap="square" rtlCol="0">
            <a:spAutoFit/>
          </a:bodyPr>
          <a:lstStyle/>
          <a:p>
            <a:r>
              <a:rPr lang="en-US" dirty="0">
                <a:solidFill>
                  <a:schemeClr val="bg1"/>
                </a:solidFill>
              </a:rPr>
              <a:t>336</a:t>
            </a:r>
          </a:p>
        </p:txBody>
      </p:sp>
      <p:sp>
        <p:nvSpPr>
          <p:cNvPr id="19" name="Rectangle 18">
            <a:extLst>
              <a:ext uri="{FF2B5EF4-FFF2-40B4-BE49-F238E27FC236}">
                <a16:creationId xmlns:a16="http://schemas.microsoft.com/office/drawing/2014/main" id="{AD7694B9-F604-184A-82B9-3ED7D80D82C7}"/>
              </a:ext>
            </a:extLst>
          </p:cNvPr>
          <p:cNvSpPr/>
          <p:nvPr/>
        </p:nvSpPr>
        <p:spPr>
          <a:xfrm>
            <a:off x="3213162" y="4487918"/>
            <a:ext cx="671979" cy="369332"/>
          </a:xfrm>
          <a:prstGeom prst="rect">
            <a:avLst/>
          </a:prstGeom>
        </p:spPr>
        <p:txBody>
          <a:bodyPr wrap="none">
            <a:spAutoFit/>
          </a:bodyPr>
          <a:lstStyle/>
          <a:p>
            <a:r>
              <a:rPr lang="en-US" dirty="0">
                <a:solidFill>
                  <a:schemeClr val="bg1"/>
                </a:solidFill>
              </a:rPr>
              <a:t>2256</a:t>
            </a:r>
          </a:p>
        </p:txBody>
      </p:sp>
      <p:pic>
        <p:nvPicPr>
          <p:cNvPr id="25" name="Picture 24">
            <a:extLst>
              <a:ext uri="{FF2B5EF4-FFF2-40B4-BE49-F238E27FC236}">
                <a16:creationId xmlns:a16="http://schemas.microsoft.com/office/drawing/2014/main" id="{82B6ECA4-F5B7-6549-A898-D69E42EF49C4}"/>
              </a:ext>
            </a:extLst>
          </p:cNvPr>
          <p:cNvPicPr>
            <a:picLocks noChangeAspect="1"/>
          </p:cNvPicPr>
          <p:nvPr/>
        </p:nvPicPr>
        <p:blipFill>
          <a:blip r:embed="rId3"/>
          <a:stretch>
            <a:fillRect/>
          </a:stretch>
        </p:blipFill>
        <p:spPr>
          <a:xfrm>
            <a:off x="1110191" y="2088256"/>
            <a:ext cx="6852093" cy="3419348"/>
          </a:xfrm>
          <a:prstGeom prst="rect">
            <a:avLst/>
          </a:prstGeom>
        </p:spPr>
      </p:pic>
      <p:sp>
        <p:nvSpPr>
          <p:cNvPr id="27" name="TextBox 26">
            <a:extLst>
              <a:ext uri="{FF2B5EF4-FFF2-40B4-BE49-F238E27FC236}">
                <a16:creationId xmlns:a16="http://schemas.microsoft.com/office/drawing/2014/main" id="{CBB4A062-DFBE-3142-9336-7C64C0C9EFB5}"/>
              </a:ext>
            </a:extLst>
          </p:cNvPr>
          <p:cNvSpPr txBox="1"/>
          <p:nvPr/>
        </p:nvSpPr>
        <p:spPr>
          <a:xfrm>
            <a:off x="2657031" y="3103421"/>
            <a:ext cx="646176" cy="369332"/>
          </a:xfrm>
          <a:prstGeom prst="rect">
            <a:avLst/>
          </a:prstGeom>
          <a:noFill/>
        </p:spPr>
        <p:txBody>
          <a:bodyPr wrap="square" rtlCol="0">
            <a:spAutoFit/>
          </a:bodyPr>
          <a:lstStyle/>
          <a:p>
            <a:r>
              <a:rPr lang="en-US" dirty="0">
                <a:solidFill>
                  <a:schemeClr val="bg1"/>
                </a:solidFill>
              </a:rPr>
              <a:t>409</a:t>
            </a:r>
          </a:p>
        </p:txBody>
      </p:sp>
      <p:sp>
        <p:nvSpPr>
          <p:cNvPr id="28" name="TextBox 27">
            <a:extLst>
              <a:ext uri="{FF2B5EF4-FFF2-40B4-BE49-F238E27FC236}">
                <a16:creationId xmlns:a16="http://schemas.microsoft.com/office/drawing/2014/main" id="{DDA70EC7-3F18-7149-AACA-E6D27A205BC7}"/>
              </a:ext>
            </a:extLst>
          </p:cNvPr>
          <p:cNvSpPr txBox="1"/>
          <p:nvPr/>
        </p:nvSpPr>
        <p:spPr>
          <a:xfrm>
            <a:off x="3844458" y="4204980"/>
            <a:ext cx="745116" cy="369332"/>
          </a:xfrm>
          <a:prstGeom prst="rect">
            <a:avLst/>
          </a:prstGeom>
          <a:noFill/>
        </p:spPr>
        <p:txBody>
          <a:bodyPr wrap="square" rtlCol="0">
            <a:spAutoFit/>
          </a:bodyPr>
          <a:lstStyle/>
          <a:p>
            <a:r>
              <a:rPr lang="en-US" dirty="0">
                <a:solidFill>
                  <a:schemeClr val="bg1"/>
                </a:solidFill>
              </a:rPr>
              <a:t>1454</a:t>
            </a:r>
          </a:p>
        </p:txBody>
      </p:sp>
      <p:sp>
        <p:nvSpPr>
          <p:cNvPr id="29" name="TextBox 28">
            <a:extLst>
              <a:ext uri="{FF2B5EF4-FFF2-40B4-BE49-F238E27FC236}">
                <a16:creationId xmlns:a16="http://schemas.microsoft.com/office/drawing/2014/main" id="{98838C36-3AD1-EC40-8278-8B2BAFCC6C09}"/>
              </a:ext>
            </a:extLst>
          </p:cNvPr>
          <p:cNvSpPr txBox="1"/>
          <p:nvPr/>
        </p:nvSpPr>
        <p:spPr>
          <a:xfrm>
            <a:off x="2529600" y="4204980"/>
            <a:ext cx="745116" cy="369332"/>
          </a:xfrm>
          <a:prstGeom prst="rect">
            <a:avLst/>
          </a:prstGeom>
          <a:noFill/>
        </p:spPr>
        <p:txBody>
          <a:bodyPr wrap="square" rtlCol="0">
            <a:spAutoFit/>
          </a:bodyPr>
          <a:lstStyle/>
          <a:p>
            <a:r>
              <a:rPr lang="en-US" dirty="0">
                <a:solidFill>
                  <a:schemeClr val="bg1"/>
                </a:solidFill>
              </a:rPr>
              <a:t>7585</a:t>
            </a:r>
          </a:p>
        </p:txBody>
      </p:sp>
      <p:sp>
        <p:nvSpPr>
          <p:cNvPr id="30" name="TextBox 29">
            <a:extLst>
              <a:ext uri="{FF2B5EF4-FFF2-40B4-BE49-F238E27FC236}">
                <a16:creationId xmlns:a16="http://schemas.microsoft.com/office/drawing/2014/main" id="{9E3A2FE2-1D03-484E-B21A-100E032FED90}"/>
              </a:ext>
            </a:extLst>
          </p:cNvPr>
          <p:cNvSpPr txBox="1"/>
          <p:nvPr/>
        </p:nvSpPr>
        <p:spPr>
          <a:xfrm>
            <a:off x="3961185" y="3103421"/>
            <a:ext cx="745116" cy="369332"/>
          </a:xfrm>
          <a:prstGeom prst="rect">
            <a:avLst/>
          </a:prstGeom>
          <a:noFill/>
        </p:spPr>
        <p:txBody>
          <a:bodyPr wrap="square" rtlCol="0">
            <a:spAutoFit/>
          </a:bodyPr>
          <a:lstStyle/>
          <a:p>
            <a:r>
              <a:rPr lang="en-US" dirty="0">
                <a:solidFill>
                  <a:schemeClr val="bg1"/>
                </a:solidFill>
              </a:rPr>
              <a:t>749</a:t>
            </a:r>
          </a:p>
        </p:txBody>
      </p:sp>
      <p:sp>
        <p:nvSpPr>
          <p:cNvPr id="31" name="Right Arrow 30">
            <a:extLst>
              <a:ext uri="{FF2B5EF4-FFF2-40B4-BE49-F238E27FC236}">
                <a16:creationId xmlns:a16="http://schemas.microsoft.com/office/drawing/2014/main" id="{370AB658-D87C-1541-8E93-B0E826384CDF}"/>
              </a:ext>
            </a:extLst>
          </p:cNvPr>
          <p:cNvSpPr/>
          <p:nvPr/>
        </p:nvSpPr>
        <p:spPr>
          <a:xfrm rot="10800000">
            <a:off x="7239624" y="2983811"/>
            <a:ext cx="1123071" cy="282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DF3B935-1961-5847-AAE3-E9B9D4757C39}"/>
              </a:ext>
            </a:extLst>
          </p:cNvPr>
          <p:cNvSpPr txBox="1"/>
          <p:nvPr/>
        </p:nvSpPr>
        <p:spPr>
          <a:xfrm>
            <a:off x="8378084" y="2875002"/>
            <a:ext cx="1212191" cy="369332"/>
          </a:xfrm>
          <a:prstGeom prst="rect">
            <a:avLst/>
          </a:prstGeom>
          <a:noFill/>
        </p:spPr>
        <p:txBody>
          <a:bodyPr wrap="none" rtlCol="0">
            <a:spAutoFit/>
          </a:bodyPr>
          <a:lstStyle/>
          <a:p>
            <a:r>
              <a:rPr lang="en-US" dirty="0"/>
              <a:t>AUC: 0.74</a:t>
            </a:r>
          </a:p>
        </p:txBody>
      </p:sp>
      <p:sp>
        <p:nvSpPr>
          <p:cNvPr id="33" name="TextBox 32">
            <a:extLst>
              <a:ext uri="{FF2B5EF4-FFF2-40B4-BE49-F238E27FC236}">
                <a16:creationId xmlns:a16="http://schemas.microsoft.com/office/drawing/2014/main" id="{2E51AC46-D1C2-C043-892D-BDC8FB6D8733}"/>
              </a:ext>
            </a:extLst>
          </p:cNvPr>
          <p:cNvSpPr txBox="1"/>
          <p:nvPr/>
        </p:nvSpPr>
        <p:spPr>
          <a:xfrm>
            <a:off x="8356271" y="2508095"/>
            <a:ext cx="1234004" cy="369332"/>
          </a:xfrm>
          <a:prstGeom prst="rect">
            <a:avLst/>
          </a:prstGeom>
          <a:noFill/>
        </p:spPr>
        <p:txBody>
          <a:bodyPr wrap="square" rtlCol="0">
            <a:spAutoFit/>
          </a:bodyPr>
          <a:lstStyle/>
          <a:p>
            <a:r>
              <a:rPr lang="zh-CN" altLang="en-US" dirty="0">
                <a:latin typeface="+mj-ea"/>
                <a:ea typeface="+mj-ea"/>
              </a:rPr>
              <a:t>閥值</a:t>
            </a:r>
            <a:r>
              <a:rPr lang="en-US" altLang="zh-CN" dirty="0">
                <a:latin typeface="+mj-ea"/>
                <a:ea typeface="+mj-ea"/>
              </a:rPr>
              <a:t>: </a:t>
            </a:r>
            <a:r>
              <a:rPr lang="en-US" altLang="zh-CN" dirty="0"/>
              <a:t>0.5</a:t>
            </a:r>
            <a:endParaRPr lang="en-US" dirty="0"/>
          </a:p>
        </p:txBody>
      </p:sp>
      <p:pic>
        <p:nvPicPr>
          <p:cNvPr id="35" name="Picture 34">
            <a:extLst>
              <a:ext uri="{FF2B5EF4-FFF2-40B4-BE49-F238E27FC236}">
                <a16:creationId xmlns:a16="http://schemas.microsoft.com/office/drawing/2014/main" id="{EEB8A765-1C02-AE46-89B8-A9728BD8ABD2}"/>
              </a:ext>
            </a:extLst>
          </p:cNvPr>
          <p:cNvPicPr>
            <a:picLocks noChangeAspect="1"/>
          </p:cNvPicPr>
          <p:nvPr/>
        </p:nvPicPr>
        <p:blipFill>
          <a:blip r:embed="rId4"/>
          <a:stretch>
            <a:fillRect/>
          </a:stretch>
        </p:blipFill>
        <p:spPr>
          <a:xfrm>
            <a:off x="8378084" y="3239485"/>
            <a:ext cx="1372001" cy="748364"/>
          </a:xfrm>
          <a:prstGeom prst="rect">
            <a:avLst/>
          </a:prstGeom>
        </p:spPr>
      </p:pic>
    </p:spTree>
    <p:extLst>
      <p:ext uri="{BB962C8B-B14F-4D97-AF65-F5344CB8AC3E}">
        <p14:creationId xmlns:p14="http://schemas.microsoft.com/office/powerpoint/2010/main" val="115328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DB30-6EB9-E14C-8D65-951B074499B7}"/>
              </a:ext>
            </a:extLst>
          </p:cNvPr>
          <p:cNvSpPr>
            <a:spLocks noGrp="1"/>
          </p:cNvSpPr>
          <p:nvPr>
            <p:ph type="title"/>
          </p:nvPr>
        </p:nvSpPr>
        <p:spPr>
          <a:xfrm>
            <a:off x="957750" y="548640"/>
            <a:ext cx="7942410" cy="707136"/>
          </a:xfrm>
        </p:spPr>
        <p:txBody>
          <a:bodyPr>
            <a:noAutofit/>
          </a:bodyPr>
          <a:lstStyle/>
          <a:p>
            <a:r>
              <a:rPr lang="zh-CN" altLang="en-US" sz="2400" dirty="0">
                <a:solidFill>
                  <a:schemeClr val="tx1"/>
                </a:solidFill>
              </a:rPr>
              <a:t>邏輯斯回歸</a:t>
            </a:r>
            <a:r>
              <a:rPr lang="en-US" altLang="zh-CN" sz="2400" dirty="0">
                <a:solidFill>
                  <a:schemeClr val="tx1"/>
                </a:solidFill>
              </a:rPr>
              <a:t> (Logistic Regression)</a:t>
            </a:r>
            <a:br>
              <a:rPr lang="en-US" sz="2400" dirty="0">
                <a:solidFill>
                  <a:schemeClr val="tx1"/>
                </a:solidFill>
              </a:rPr>
            </a:br>
            <a:r>
              <a:rPr lang="zh-CN" altLang="en-US" sz="2000" dirty="0">
                <a:solidFill>
                  <a:schemeClr val="tx1"/>
                </a:solidFill>
              </a:rPr>
              <a:t>變數權重</a:t>
            </a:r>
            <a:endParaRPr lang="en-US" sz="2000" dirty="0"/>
          </a:p>
        </p:txBody>
      </p:sp>
      <p:pic>
        <p:nvPicPr>
          <p:cNvPr id="10" name="Picture 9">
            <a:extLst>
              <a:ext uri="{FF2B5EF4-FFF2-40B4-BE49-F238E27FC236}">
                <a16:creationId xmlns:a16="http://schemas.microsoft.com/office/drawing/2014/main" id="{7B1560AA-E412-B041-8C76-A8B412520091}"/>
              </a:ext>
            </a:extLst>
          </p:cNvPr>
          <p:cNvPicPr>
            <a:picLocks noChangeAspect="1"/>
          </p:cNvPicPr>
          <p:nvPr/>
        </p:nvPicPr>
        <p:blipFill>
          <a:blip r:embed="rId3"/>
          <a:stretch>
            <a:fillRect/>
          </a:stretch>
        </p:blipFill>
        <p:spPr>
          <a:xfrm>
            <a:off x="6064250" y="3416300"/>
            <a:ext cx="63500" cy="25400"/>
          </a:xfrm>
          <a:prstGeom prst="rect">
            <a:avLst/>
          </a:prstGeom>
        </p:spPr>
      </p:pic>
      <p:pic>
        <p:nvPicPr>
          <p:cNvPr id="12" name="Picture 11">
            <a:extLst>
              <a:ext uri="{FF2B5EF4-FFF2-40B4-BE49-F238E27FC236}">
                <a16:creationId xmlns:a16="http://schemas.microsoft.com/office/drawing/2014/main" id="{29CAF5C6-D88A-1846-9E69-B3E3DE71A322}"/>
              </a:ext>
            </a:extLst>
          </p:cNvPr>
          <p:cNvPicPr>
            <a:picLocks noChangeAspect="1"/>
          </p:cNvPicPr>
          <p:nvPr/>
        </p:nvPicPr>
        <p:blipFill>
          <a:blip r:embed="rId4"/>
          <a:stretch>
            <a:fillRect/>
          </a:stretch>
        </p:blipFill>
        <p:spPr>
          <a:xfrm>
            <a:off x="2162618" y="1255776"/>
            <a:ext cx="5626100" cy="5413248"/>
          </a:xfrm>
          <a:prstGeom prst="rect">
            <a:avLst/>
          </a:prstGeom>
        </p:spPr>
      </p:pic>
    </p:spTree>
    <p:extLst>
      <p:ext uri="{BB962C8B-B14F-4D97-AF65-F5344CB8AC3E}">
        <p14:creationId xmlns:p14="http://schemas.microsoft.com/office/powerpoint/2010/main" val="3627568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293B-CDDC-4D49-9E8B-E8C78076DB0D}"/>
              </a:ext>
            </a:extLst>
          </p:cNvPr>
          <p:cNvSpPr>
            <a:spLocks noGrp="1"/>
          </p:cNvSpPr>
          <p:nvPr>
            <p:ph type="title"/>
          </p:nvPr>
        </p:nvSpPr>
        <p:spPr>
          <a:xfrm>
            <a:off x="982133" y="903755"/>
            <a:ext cx="6177182" cy="475488"/>
          </a:xfrm>
        </p:spPr>
        <p:txBody>
          <a:bodyPr>
            <a:normAutofit/>
          </a:bodyPr>
          <a:lstStyle/>
          <a:p>
            <a:r>
              <a:rPr lang="zh-CN" altLang="en-US" sz="2400" dirty="0">
                <a:solidFill>
                  <a:schemeClr val="tx1"/>
                </a:solidFill>
              </a:rPr>
              <a:t>隨機森林決策樹</a:t>
            </a:r>
            <a:r>
              <a:rPr lang="zh-TW" altLang="en-US" sz="2400" dirty="0">
                <a:solidFill>
                  <a:schemeClr val="tx1"/>
                </a:solidFill>
              </a:rPr>
              <a:t> </a:t>
            </a:r>
            <a:r>
              <a:rPr lang="en-US" altLang="zh-TW" sz="2400" dirty="0">
                <a:solidFill>
                  <a:schemeClr val="tx1"/>
                </a:solidFill>
              </a:rPr>
              <a:t>(Random Forest)</a:t>
            </a:r>
            <a:endParaRPr lang="en-US" sz="2400" dirty="0">
              <a:solidFill>
                <a:schemeClr val="tx1"/>
              </a:solidFill>
            </a:endParaRPr>
          </a:p>
        </p:txBody>
      </p:sp>
      <p:pic>
        <p:nvPicPr>
          <p:cNvPr id="18" name="Picture 17">
            <a:extLst>
              <a:ext uri="{FF2B5EF4-FFF2-40B4-BE49-F238E27FC236}">
                <a16:creationId xmlns:a16="http://schemas.microsoft.com/office/drawing/2014/main" id="{29969B65-2CDB-7B4D-A16A-001B0BE057A8}"/>
              </a:ext>
            </a:extLst>
          </p:cNvPr>
          <p:cNvPicPr>
            <a:picLocks noChangeAspect="1"/>
          </p:cNvPicPr>
          <p:nvPr/>
        </p:nvPicPr>
        <p:blipFill>
          <a:blip r:embed="rId3"/>
          <a:stretch>
            <a:fillRect/>
          </a:stretch>
        </p:blipFill>
        <p:spPr>
          <a:xfrm>
            <a:off x="982133" y="1659410"/>
            <a:ext cx="6686635" cy="3539179"/>
          </a:xfrm>
          <a:prstGeom prst="rect">
            <a:avLst/>
          </a:prstGeom>
        </p:spPr>
      </p:pic>
      <p:sp>
        <p:nvSpPr>
          <p:cNvPr id="19" name="TextBox 18">
            <a:extLst>
              <a:ext uri="{FF2B5EF4-FFF2-40B4-BE49-F238E27FC236}">
                <a16:creationId xmlns:a16="http://schemas.microsoft.com/office/drawing/2014/main" id="{20071E84-F1D9-0049-BC13-C40449F1FDEA}"/>
              </a:ext>
            </a:extLst>
          </p:cNvPr>
          <p:cNvSpPr txBox="1"/>
          <p:nvPr/>
        </p:nvSpPr>
        <p:spPr>
          <a:xfrm>
            <a:off x="2023872" y="2670048"/>
            <a:ext cx="646176" cy="369332"/>
          </a:xfrm>
          <a:prstGeom prst="rect">
            <a:avLst/>
          </a:prstGeom>
          <a:noFill/>
        </p:spPr>
        <p:txBody>
          <a:bodyPr wrap="square" rtlCol="0">
            <a:spAutoFit/>
          </a:bodyPr>
          <a:lstStyle/>
          <a:p>
            <a:r>
              <a:rPr lang="en-US" dirty="0">
                <a:solidFill>
                  <a:schemeClr val="bg1"/>
                </a:solidFill>
              </a:rPr>
              <a:t>526</a:t>
            </a:r>
          </a:p>
        </p:txBody>
      </p:sp>
      <p:sp>
        <p:nvSpPr>
          <p:cNvPr id="20" name="TextBox 19">
            <a:extLst>
              <a:ext uri="{FF2B5EF4-FFF2-40B4-BE49-F238E27FC236}">
                <a16:creationId xmlns:a16="http://schemas.microsoft.com/office/drawing/2014/main" id="{7890FA55-8C0F-3645-8FBA-29B74595F9C1}"/>
              </a:ext>
            </a:extLst>
          </p:cNvPr>
          <p:cNvSpPr txBox="1"/>
          <p:nvPr/>
        </p:nvSpPr>
        <p:spPr>
          <a:xfrm>
            <a:off x="3424548" y="2670048"/>
            <a:ext cx="646176" cy="369332"/>
          </a:xfrm>
          <a:prstGeom prst="rect">
            <a:avLst/>
          </a:prstGeom>
          <a:noFill/>
        </p:spPr>
        <p:txBody>
          <a:bodyPr wrap="square" rtlCol="0">
            <a:spAutoFit/>
          </a:bodyPr>
          <a:lstStyle/>
          <a:p>
            <a:r>
              <a:rPr lang="en-US" dirty="0">
                <a:solidFill>
                  <a:schemeClr val="bg1"/>
                </a:solidFill>
              </a:rPr>
              <a:t>623</a:t>
            </a:r>
          </a:p>
        </p:txBody>
      </p:sp>
      <p:sp>
        <p:nvSpPr>
          <p:cNvPr id="21" name="TextBox 20">
            <a:extLst>
              <a:ext uri="{FF2B5EF4-FFF2-40B4-BE49-F238E27FC236}">
                <a16:creationId xmlns:a16="http://schemas.microsoft.com/office/drawing/2014/main" id="{95C571A7-7A5E-3847-B6C8-21F4EBBACD96}"/>
              </a:ext>
            </a:extLst>
          </p:cNvPr>
          <p:cNvSpPr txBox="1"/>
          <p:nvPr/>
        </p:nvSpPr>
        <p:spPr>
          <a:xfrm>
            <a:off x="3375078" y="3946510"/>
            <a:ext cx="745116" cy="369332"/>
          </a:xfrm>
          <a:prstGeom prst="rect">
            <a:avLst/>
          </a:prstGeom>
          <a:noFill/>
        </p:spPr>
        <p:txBody>
          <a:bodyPr wrap="square" rtlCol="0">
            <a:spAutoFit/>
          </a:bodyPr>
          <a:lstStyle/>
          <a:p>
            <a:r>
              <a:rPr lang="en-US" dirty="0">
                <a:solidFill>
                  <a:schemeClr val="bg1"/>
                </a:solidFill>
              </a:rPr>
              <a:t>1086</a:t>
            </a:r>
          </a:p>
        </p:txBody>
      </p:sp>
      <p:sp>
        <p:nvSpPr>
          <p:cNvPr id="22" name="TextBox 21">
            <a:extLst>
              <a:ext uri="{FF2B5EF4-FFF2-40B4-BE49-F238E27FC236}">
                <a16:creationId xmlns:a16="http://schemas.microsoft.com/office/drawing/2014/main" id="{34FEF4D6-B2F0-F845-B6AC-E5729843DB4B}"/>
              </a:ext>
            </a:extLst>
          </p:cNvPr>
          <p:cNvSpPr txBox="1"/>
          <p:nvPr/>
        </p:nvSpPr>
        <p:spPr>
          <a:xfrm>
            <a:off x="1974402" y="3946510"/>
            <a:ext cx="745116" cy="369332"/>
          </a:xfrm>
          <a:prstGeom prst="rect">
            <a:avLst/>
          </a:prstGeom>
          <a:noFill/>
        </p:spPr>
        <p:txBody>
          <a:bodyPr wrap="square" rtlCol="0">
            <a:spAutoFit/>
          </a:bodyPr>
          <a:lstStyle/>
          <a:p>
            <a:r>
              <a:rPr lang="en-US" dirty="0">
                <a:solidFill>
                  <a:schemeClr val="bg1"/>
                </a:solidFill>
              </a:rPr>
              <a:t>7962</a:t>
            </a:r>
          </a:p>
        </p:txBody>
      </p:sp>
      <p:sp>
        <p:nvSpPr>
          <p:cNvPr id="36" name="Right Arrow 35">
            <a:extLst>
              <a:ext uri="{FF2B5EF4-FFF2-40B4-BE49-F238E27FC236}">
                <a16:creationId xmlns:a16="http://schemas.microsoft.com/office/drawing/2014/main" id="{71EF16BC-A442-B848-9637-22E0C8DD2E68}"/>
              </a:ext>
            </a:extLst>
          </p:cNvPr>
          <p:cNvSpPr/>
          <p:nvPr/>
        </p:nvSpPr>
        <p:spPr>
          <a:xfrm rot="10800000">
            <a:off x="6998206" y="2485382"/>
            <a:ext cx="1123071" cy="282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B650D10-AAB7-C44F-97E6-051D643013C5}"/>
              </a:ext>
            </a:extLst>
          </p:cNvPr>
          <p:cNvSpPr txBox="1"/>
          <p:nvPr/>
        </p:nvSpPr>
        <p:spPr>
          <a:xfrm>
            <a:off x="8188365" y="2400038"/>
            <a:ext cx="1212191" cy="369332"/>
          </a:xfrm>
          <a:prstGeom prst="rect">
            <a:avLst/>
          </a:prstGeom>
          <a:noFill/>
        </p:spPr>
        <p:txBody>
          <a:bodyPr wrap="none" rtlCol="0">
            <a:spAutoFit/>
          </a:bodyPr>
          <a:lstStyle/>
          <a:p>
            <a:r>
              <a:rPr lang="en-US" dirty="0"/>
              <a:t>AUC: 0.77</a:t>
            </a:r>
          </a:p>
        </p:txBody>
      </p:sp>
      <p:sp>
        <p:nvSpPr>
          <p:cNvPr id="39" name="TextBox 38">
            <a:extLst>
              <a:ext uri="{FF2B5EF4-FFF2-40B4-BE49-F238E27FC236}">
                <a16:creationId xmlns:a16="http://schemas.microsoft.com/office/drawing/2014/main" id="{1A39BC3C-8FBC-DF46-8F1B-7C265A3AE59D}"/>
              </a:ext>
            </a:extLst>
          </p:cNvPr>
          <p:cNvSpPr txBox="1"/>
          <p:nvPr/>
        </p:nvSpPr>
        <p:spPr>
          <a:xfrm>
            <a:off x="8175980" y="2076872"/>
            <a:ext cx="1212191" cy="646331"/>
          </a:xfrm>
          <a:prstGeom prst="rect">
            <a:avLst/>
          </a:prstGeom>
          <a:noFill/>
        </p:spPr>
        <p:txBody>
          <a:bodyPr wrap="square" rtlCol="0">
            <a:spAutoFit/>
          </a:bodyPr>
          <a:lstStyle/>
          <a:p>
            <a:r>
              <a:rPr lang="zh-CN" altLang="en-US" dirty="0">
                <a:latin typeface="+mj-ea"/>
                <a:ea typeface="+mj-ea"/>
              </a:rPr>
              <a:t>閥值</a:t>
            </a:r>
            <a:r>
              <a:rPr lang="en-US" altLang="zh-CN" dirty="0">
                <a:latin typeface="+mj-ea"/>
                <a:ea typeface="+mj-ea"/>
              </a:rPr>
              <a:t>: </a:t>
            </a:r>
            <a:r>
              <a:rPr lang="en-US" altLang="zh-CN" dirty="0"/>
              <a:t>0.10</a:t>
            </a:r>
          </a:p>
          <a:p>
            <a:endParaRPr lang="en-US" dirty="0">
              <a:latin typeface="+mj-ea"/>
              <a:ea typeface="+mj-ea"/>
            </a:endParaRPr>
          </a:p>
        </p:txBody>
      </p:sp>
      <p:pic>
        <p:nvPicPr>
          <p:cNvPr id="41" name="Picture 40">
            <a:extLst>
              <a:ext uri="{FF2B5EF4-FFF2-40B4-BE49-F238E27FC236}">
                <a16:creationId xmlns:a16="http://schemas.microsoft.com/office/drawing/2014/main" id="{AD68361E-AAB6-AE4B-95C4-A9AB0BEE544C}"/>
              </a:ext>
            </a:extLst>
          </p:cNvPr>
          <p:cNvPicPr>
            <a:picLocks noChangeAspect="1"/>
          </p:cNvPicPr>
          <p:nvPr/>
        </p:nvPicPr>
        <p:blipFill>
          <a:blip r:embed="rId4"/>
          <a:stretch>
            <a:fillRect/>
          </a:stretch>
        </p:blipFill>
        <p:spPr>
          <a:xfrm>
            <a:off x="8188365" y="2767584"/>
            <a:ext cx="1591633" cy="902717"/>
          </a:xfrm>
          <a:prstGeom prst="rect">
            <a:avLst/>
          </a:prstGeom>
        </p:spPr>
      </p:pic>
    </p:spTree>
    <p:extLst>
      <p:ext uri="{BB962C8B-B14F-4D97-AF65-F5344CB8AC3E}">
        <p14:creationId xmlns:p14="http://schemas.microsoft.com/office/powerpoint/2010/main" val="350588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0CA9-84AA-0945-8700-F6FDBF54949C}"/>
              </a:ext>
            </a:extLst>
          </p:cNvPr>
          <p:cNvSpPr>
            <a:spLocks noGrp="1"/>
          </p:cNvSpPr>
          <p:nvPr>
            <p:ph type="title"/>
          </p:nvPr>
        </p:nvSpPr>
        <p:spPr>
          <a:xfrm>
            <a:off x="945558" y="888932"/>
            <a:ext cx="6028266" cy="829598"/>
          </a:xfrm>
        </p:spPr>
        <p:txBody>
          <a:bodyPr/>
          <a:lstStyle/>
          <a:p>
            <a:r>
              <a:rPr lang="zh-CN" altLang="en-US" sz="2400" dirty="0">
                <a:solidFill>
                  <a:schemeClr val="tx1"/>
                </a:solidFill>
              </a:rPr>
              <a:t>隨機森林決策樹</a:t>
            </a:r>
            <a:r>
              <a:rPr lang="zh-TW" altLang="en-US" sz="2400" dirty="0">
                <a:solidFill>
                  <a:schemeClr val="tx1"/>
                </a:solidFill>
              </a:rPr>
              <a:t> </a:t>
            </a:r>
            <a:r>
              <a:rPr lang="en-US" altLang="zh-TW" sz="2400" dirty="0">
                <a:solidFill>
                  <a:schemeClr val="tx1"/>
                </a:solidFill>
              </a:rPr>
              <a:t>(Random Forest)</a:t>
            </a:r>
            <a:br>
              <a:rPr lang="en-US" altLang="zh-TW" dirty="0">
                <a:solidFill>
                  <a:schemeClr val="tx1"/>
                </a:solidFill>
              </a:rPr>
            </a:br>
            <a:r>
              <a:rPr lang="zh-CN" altLang="en-US" sz="2000" dirty="0">
                <a:solidFill>
                  <a:schemeClr val="tx1"/>
                </a:solidFill>
              </a:rPr>
              <a:t>變數重要性</a:t>
            </a:r>
            <a:endParaRPr lang="en-US" sz="2000" dirty="0"/>
          </a:p>
        </p:txBody>
      </p:sp>
      <p:pic>
        <p:nvPicPr>
          <p:cNvPr id="8" name="Picture 7">
            <a:extLst>
              <a:ext uri="{FF2B5EF4-FFF2-40B4-BE49-F238E27FC236}">
                <a16:creationId xmlns:a16="http://schemas.microsoft.com/office/drawing/2014/main" id="{8DD6E6BB-DA4E-854A-BED3-CD4532263CEB}"/>
              </a:ext>
            </a:extLst>
          </p:cNvPr>
          <p:cNvPicPr>
            <a:picLocks noChangeAspect="1"/>
          </p:cNvPicPr>
          <p:nvPr/>
        </p:nvPicPr>
        <p:blipFill>
          <a:blip r:embed="rId3"/>
          <a:stretch>
            <a:fillRect/>
          </a:stretch>
        </p:blipFill>
        <p:spPr>
          <a:xfrm>
            <a:off x="945558" y="1718530"/>
            <a:ext cx="8023341" cy="3420941"/>
          </a:xfrm>
          <a:prstGeom prst="rect">
            <a:avLst/>
          </a:prstGeom>
        </p:spPr>
      </p:pic>
    </p:spTree>
    <p:extLst>
      <p:ext uri="{BB962C8B-B14F-4D97-AF65-F5344CB8AC3E}">
        <p14:creationId xmlns:p14="http://schemas.microsoft.com/office/powerpoint/2010/main" val="101954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125D-6FCE-2B4C-9355-E6C1D3B4E533}"/>
              </a:ext>
            </a:extLst>
          </p:cNvPr>
          <p:cNvSpPr>
            <a:spLocks noGrp="1"/>
          </p:cNvSpPr>
          <p:nvPr>
            <p:ph type="title"/>
          </p:nvPr>
        </p:nvSpPr>
        <p:spPr>
          <a:xfrm>
            <a:off x="982134" y="878046"/>
            <a:ext cx="7405962" cy="535693"/>
          </a:xfrm>
        </p:spPr>
        <p:txBody>
          <a:bodyPr>
            <a:normAutofit/>
          </a:bodyPr>
          <a:lstStyle/>
          <a:p>
            <a:r>
              <a:rPr lang="zh-CN" altLang="en-US" sz="2400" dirty="0">
                <a:solidFill>
                  <a:schemeClr val="tx1"/>
                </a:solidFill>
              </a:rPr>
              <a:t>梯度上升決策樹</a:t>
            </a:r>
            <a:r>
              <a:rPr lang="en-US" altLang="zh-CN" sz="2400" dirty="0">
                <a:solidFill>
                  <a:schemeClr val="tx1"/>
                </a:solidFill>
              </a:rPr>
              <a:t> (Gradient Boosting Decision Tree)</a:t>
            </a:r>
            <a:endParaRPr lang="en-US" sz="2400" dirty="0">
              <a:solidFill>
                <a:schemeClr val="tx1"/>
              </a:solidFill>
            </a:endParaRPr>
          </a:p>
        </p:txBody>
      </p:sp>
      <p:pic>
        <p:nvPicPr>
          <p:cNvPr id="24" name="Picture 23">
            <a:extLst>
              <a:ext uri="{FF2B5EF4-FFF2-40B4-BE49-F238E27FC236}">
                <a16:creationId xmlns:a16="http://schemas.microsoft.com/office/drawing/2014/main" id="{56823E39-AB2F-C648-91C3-AD9AC57A459A}"/>
              </a:ext>
            </a:extLst>
          </p:cNvPr>
          <p:cNvPicPr>
            <a:picLocks noChangeAspect="1"/>
          </p:cNvPicPr>
          <p:nvPr/>
        </p:nvPicPr>
        <p:blipFill>
          <a:blip r:embed="rId3"/>
          <a:stretch>
            <a:fillRect/>
          </a:stretch>
        </p:blipFill>
        <p:spPr>
          <a:xfrm>
            <a:off x="982134" y="1752219"/>
            <a:ext cx="6707124" cy="3353562"/>
          </a:xfrm>
          <a:prstGeom prst="rect">
            <a:avLst/>
          </a:prstGeom>
        </p:spPr>
      </p:pic>
      <p:sp>
        <p:nvSpPr>
          <p:cNvPr id="25" name="Right Arrow 24">
            <a:extLst>
              <a:ext uri="{FF2B5EF4-FFF2-40B4-BE49-F238E27FC236}">
                <a16:creationId xmlns:a16="http://schemas.microsoft.com/office/drawing/2014/main" id="{52B80E1D-BC87-164E-A75E-EFD46AD13584}"/>
              </a:ext>
            </a:extLst>
          </p:cNvPr>
          <p:cNvSpPr/>
          <p:nvPr/>
        </p:nvSpPr>
        <p:spPr>
          <a:xfrm rot="10800000">
            <a:off x="6998206" y="2485382"/>
            <a:ext cx="1123071" cy="282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3C2A7DA-F8BC-4447-A1E4-5591A79D14A4}"/>
              </a:ext>
            </a:extLst>
          </p:cNvPr>
          <p:cNvSpPr txBox="1"/>
          <p:nvPr/>
        </p:nvSpPr>
        <p:spPr>
          <a:xfrm>
            <a:off x="8181425" y="2441817"/>
            <a:ext cx="1212191" cy="369332"/>
          </a:xfrm>
          <a:prstGeom prst="rect">
            <a:avLst/>
          </a:prstGeom>
          <a:noFill/>
        </p:spPr>
        <p:txBody>
          <a:bodyPr wrap="none" rtlCol="0">
            <a:spAutoFit/>
          </a:bodyPr>
          <a:lstStyle/>
          <a:p>
            <a:r>
              <a:rPr lang="en-US" dirty="0"/>
              <a:t>AUC: 0.80</a:t>
            </a:r>
          </a:p>
        </p:txBody>
      </p:sp>
      <p:pic>
        <p:nvPicPr>
          <p:cNvPr id="28" name="Picture 27">
            <a:extLst>
              <a:ext uri="{FF2B5EF4-FFF2-40B4-BE49-F238E27FC236}">
                <a16:creationId xmlns:a16="http://schemas.microsoft.com/office/drawing/2014/main" id="{0B46E835-FB54-9C45-97D6-AEFAECE9FB19}"/>
              </a:ext>
            </a:extLst>
          </p:cNvPr>
          <p:cNvPicPr>
            <a:picLocks noChangeAspect="1"/>
          </p:cNvPicPr>
          <p:nvPr/>
        </p:nvPicPr>
        <p:blipFill>
          <a:blip r:embed="rId4"/>
          <a:stretch>
            <a:fillRect/>
          </a:stretch>
        </p:blipFill>
        <p:spPr>
          <a:xfrm>
            <a:off x="8181425" y="2854714"/>
            <a:ext cx="1516215" cy="824999"/>
          </a:xfrm>
          <a:prstGeom prst="rect">
            <a:avLst/>
          </a:prstGeom>
        </p:spPr>
      </p:pic>
      <p:sp>
        <p:nvSpPr>
          <p:cNvPr id="29" name="TextBox 28">
            <a:extLst>
              <a:ext uri="{FF2B5EF4-FFF2-40B4-BE49-F238E27FC236}">
                <a16:creationId xmlns:a16="http://schemas.microsoft.com/office/drawing/2014/main" id="{5A737D2B-431F-FB47-8533-E2056096B41F}"/>
              </a:ext>
            </a:extLst>
          </p:cNvPr>
          <p:cNvSpPr txBox="1"/>
          <p:nvPr/>
        </p:nvSpPr>
        <p:spPr>
          <a:xfrm>
            <a:off x="8181425" y="2050703"/>
            <a:ext cx="1483109" cy="369332"/>
          </a:xfrm>
          <a:prstGeom prst="rect">
            <a:avLst/>
          </a:prstGeom>
          <a:noFill/>
        </p:spPr>
        <p:txBody>
          <a:bodyPr wrap="square" rtlCol="0">
            <a:spAutoFit/>
          </a:bodyPr>
          <a:lstStyle/>
          <a:p>
            <a:r>
              <a:rPr lang="zh-CN" altLang="en-US" dirty="0">
                <a:latin typeface="+mj-ea"/>
                <a:ea typeface="+mj-ea"/>
              </a:rPr>
              <a:t>閥值</a:t>
            </a:r>
            <a:r>
              <a:rPr lang="en-US" altLang="zh-CN" dirty="0">
                <a:latin typeface="+mj-ea"/>
                <a:ea typeface="+mj-ea"/>
              </a:rPr>
              <a:t>:</a:t>
            </a:r>
            <a:r>
              <a:rPr lang="zh-TW" altLang="en-US" dirty="0">
                <a:latin typeface="+mj-ea"/>
                <a:ea typeface="+mj-ea"/>
              </a:rPr>
              <a:t> </a:t>
            </a:r>
            <a:r>
              <a:rPr lang="en-US" altLang="zh-CN" dirty="0"/>
              <a:t>0.13</a:t>
            </a:r>
            <a:endParaRPr lang="en-US" dirty="0"/>
          </a:p>
        </p:txBody>
      </p:sp>
      <p:sp>
        <p:nvSpPr>
          <p:cNvPr id="30" name="TextBox 29">
            <a:extLst>
              <a:ext uri="{FF2B5EF4-FFF2-40B4-BE49-F238E27FC236}">
                <a16:creationId xmlns:a16="http://schemas.microsoft.com/office/drawing/2014/main" id="{1A5D821A-D3AA-9D4A-BEF3-AC05394B7A48}"/>
              </a:ext>
            </a:extLst>
          </p:cNvPr>
          <p:cNvSpPr txBox="1"/>
          <p:nvPr/>
        </p:nvSpPr>
        <p:spPr>
          <a:xfrm>
            <a:off x="2023872" y="2670048"/>
            <a:ext cx="646176" cy="369332"/>
          </a:xfrm>
          <a:prstGeom prst="rect">
            <a:avLst/>
          </a:prstGeom>
          <a:noFill/>
        </p:spPr>
        <p:txBody>
          <a:bodyPr wrap="square" rtlCol="0">
            <a:spAutoFit/>
          </a:bodyPr>
          <a:lstStyle/>
          <a:p>
            <a:r>
              <a:rPr lang="en-US" dirty="0">
                <a:solidFill>
                  <a:schemeClr val="bg1"/>
                </a:solidFill>
              </a:rPr>
              <a:t>467</a:t>
            </a:r>
          </a:p>
        </p:txBody>
      </p:sp>
      <p:sp>
        <p:nvSpPr>
          <p:cNvPr id="31" name="Rectangle 30">
            <a:extLst>
              <a:ext uri="{FF2B5EF4-FFF2-40B4-BE49-F238E27FC236}">
                <a16:creationId xmlns:a16="http://schemas.microsoft.com/office/drawing/2014/main" id="{6BA05422-D42B-D049-BE64-1743E51DE102}"/>
              </a:ext>
            </a:extLst>
          </p:cNvPr>
          <p:cNvSpPr/>
          <p:nvPr/>
        </p:nvSpPr>
        <p:spPr>
          <a:xfrm>
            <a:off x="3436710" y="2670048"/>
            <a:ext cx="550151" cy="369332"/>
          </a:xfrm>
          <a:prstGeom prst="rect">
            <a:avLst/>
          </a:prstGeom>
        </p:spPr>
        <p:txBody>
          <a:bodyPr wrap="none">
            <a:spAutoFit/>
          </a:bodyPr>
          <a:lstStyle/>
          <a:p>
            <a:r>
              <a:rPr lang="en-US" dirty="0">
                <a:solidFill>
                  <a:schemeClr val="bg1"/>
                </a:solidFill>
              </a:rPr>
              <a:t>682</a:t>
            </a:r>
            <a:endParaRPr lang="en-US" dirty="0"/>
          </a:p>
        </p:txBody>
      </p:sp>
      <p:sp>
        <p:nvSpPr>
          <p:cNvPr id="32" name="TextBox 31">
            <a:extLst>
              <a:ext uri="{FF2B5EF4-FFF2-40B4-BE49-F238E27FC236}">
                <a16:creationId xmlns:a16="http://schemas.microsoft.com/office/drawing/2014/main" id="{2D414AD1-1009-2149-AC32-8801799338E6}"/>
              </a:ext>
            </a:extLst>
          </p:cNvPr>
          <p:cNvSpPr txBox="1"/>
          <p:nvPr/>
        </p:nvSpPr>
        <p:spPr>
          <a:xfrm>
            <a:off x="3436710" y="3887914"/>
            <a:ext cx="745116" cy="369332"/>
          </a:xfrm>
          <a:prstGeom prst="rect">
            <a:avLst/>
          </a:prstGeom>
          <a:noFill/>
        </p:spPr>
        <p:txBody>
          <a:bodyPr wrap="square" rtlCol="0">
            <a:spAutoFit/>
          </a:bodyPr>
          <a:lstStyle/>
          <a:p>
            <a:r>
              <a:rPr lang="en-US" dirty="0">
                <a:solidFill>
                  <a:schemeClr val="bg1"/>
                </a:solidFill>
              </a:rPr>
              <a:t>999</a:t>
            </a:r>
          </a:p>
        </p:txBody>
      </p:sp>
      <p:sp>
        <p:nvSpPr>
          <p:cNvPr id="33" name="TextBox 32">
            <a:extLst>
              <a:ext uri="{FF2B5EF4-FFF2-40B4-BE49-F238E27FC236}">
                <a16:creationId xmlns:a16="http://schemas.microsoft.com/office/drawing/2014/main" id="{616E87BC-53E4-3A4D-BB2C-B1844EB4A461}"/>
              </a:ext>
            </a:extLst>
          </p:cNvPr>
          <p:cNvSpPr txBox="1"/>
          <p:nvPr/>
        </p:nvSpPr>
        <p:spPr>
          <a:xfrm>
            <a:off x="1974402" y="3946510"/>
            <a:ext cx="745116" cy="369332"/>
          </a:xfrm>
          <a:prstGeom prst="rect">
            <a:avLst/>
          </a:prstGeom>
          <a:noFill/>
        </p:spPr>
        <p:txBody>
          <a:bodyPr wrap="square" rtlCol="0">
            <a:spAutoFit/>
          </a:bodyPr>
          <a:lstStyle/>
          <a:p>
            <a:r>
              <a:rPr lang="en-US" dirty="0">
                <a:solidFill>
                  <a:schemeClr val="bg1"/>
                </a:solidFill>
              </a:rPr>
              <a:t>8049</a:t>
            </a:r>
          </a:p>
        </p:txBody>
      </p:sp>
    </p:spTree>
    <p:extLst>
      <p:ext uri="{BB962C8B-B14F-4D97-AF65-F5344CB8AC3E}">
        <p14:creationId xmlns:p14="http://schemas.microsoft.com/office/powerpoint/2010/main" val="272508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EC03-1E58-2547-8EF4-AB005324FBAC}"/>
              </a:ext>
            </a:extLst>
          </p:cNvPr>
          <p:cNvSpPr>
            <a:spLocks noGrp="1"/>
          </p:cNvSpPr>
          <p:nvPr>
            <p:ph type="title"/>
          </p:nvPr>
        </p:nvSpPr>
        <p:spPr>
          <a:xfrm>
            <a:off x="981869" y="926592"/>
            <a:ext cx="7808563" cy="816864"/>
          </a:xfrm>
        </p:spPr>
        <p:txBody>
          <a:bodyPr>
            <a:normAutofit/>
          </a:bodyPr>
          <a:lstStyle/>
          <a:p>
            <a:r>
              <a:rPr lang="zh-CN" altLang="en-US" sz="2400" dirty="0">
                <a:solidFill>
                  <a:schemeClr val="tx1"/>
                </a:solidFill>
              </a:rPr>
              <a:t>梯度上升決策樹</a:t>
            </a:r>
            <a:r>
              <a:rPr lang="en-US" altLang="zh-CN" sz="2400" dirty="0">
                <a:solidFill>
                  <a:schemeClr val="tx1"/>
                </a:solidFill>
              </a:rPr>
              <a:t> (Gradient Boosting Decision Tree)</a:t>
            </a:r>
            <a:br>
              <a:rPr lang="en-US" altLang="zh-CN" dirty="0">
                <a:solidFill>
                  <a:schemeClr val="tx1"/>
                </a:solidFill>
              </a:rPr>
            </a:br>
            <a:r>
              <a:rPr lang="zh-CN" altLang="en-US" sz="2000" dirty="0">
                <a:solidFill>
                  <a:schemeClr val="tx1"/>
                </a:solidFill>
              </a:rPr>
              <a:t>變數重要性</a:t>
            </a:r>
            <a:endParaRPr lang="en-US" sz="2000" dirty="0"/>
          </a:p>
        </p:txBody>
      </p:sp>
      <p:pic>
        <p:nvPicPr>
          <p:cNvPr id="9" name="Picture 8">
            <a:extLst>
              <a:ext uri="{FF2B5EF4-FFF2-40B4-BE49-F238E27FC236}">
                <a16:creationId xmlns:a16="http://schemas.microsoft.com/office/drawing/2014/main" id="{C0FC8D00-B22D-8B4D-A6E7-CD0C910EA84D}"/>
              </a:ext>
            </a:extLst>
          </p:cNvPr>
          <p:cNvPicPr>
            <a:picLocks noChangeAspect="1"/>
          </p:cNvPicPr>
          <p:nvPr/>
        </p:nvPicPr>
        <p:blipFill>
          <a:blip r:embed="rId3"/>
          <a:stretch>
            <a:fillRect/>
          </a:stretch>
        </p:blipFill>
        <p:spPr>
          <a:xfrm>
            <a:off x="981869" y="1743456"/>
            <a:ext cx="7715276" cy="3371089"/>
          </a:xfrm>
          <a:prstGeom prst="rect">
            <a:avLst/>
          </a:prstGeom>
        </p:spPr>
      </p:pic>
    </p:spTree>
    <p:extLst>
      <p:ext uri="{BB962C8B-B14F-4D97-AF65-F5344CB8AC3E}">
        <p14:creationId xmlns:p14="http://schemas.microsoft.com/office/powerpoint/2010/main" val="59940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72EC-85EE-FF43-B050-C4FA2CE93500}"/>
              </a:ext>
            </a:extLst>
          </p:cNvPr>
          <p:cNvSpPr>
            <a:spLocks noGrp="1"/>
          </p:cNvSpPr>
          <p:nvPr>
            <p:ph type="title"/>
          </p:nvPr>
        </p:nvSpPr>
        <p:spPr>
          <a:xfrm>
            <a:off x="975518" y="908304"/>
            <a:ext cx="4540843" cy="694944"/>
          </a:xfrm>
        </p:spPr>
        <p:txBody>
          <a:bodyPr/>
          <a:lstStyle/>
          <a:p>
            <a:r>
              <a:rPr lang="zh-CN" altLang="en-US" dirty="0">
                <a:solidFill>
                  <a:schemeClr val="tx1"/>
                </a:solidFill>
              </a:rPr>
              <a:t>決策樹</a:t>
            </a:r>
            <a:endParaRPr lang="en-US" dirty="0">
              <a:solidFill>
                <a:schemeClr val="tx1"/>
              </a:solidFill>
            </a:endParaRPr>
          </a:p>
        </p:txBody>
      </p:sp>
      <p:pic>
        <p:nvPicPr>
          <p:cNvPr id="13" name="Picture 12">
            <a:extLst>
              <a:ext uri="{FF2B5EF4-FFF2-40B4-BE49-F238E27FC236}">
                <a16:creationId xmlns:a16="http://schemas.microsoft.com/office/drawing/2014/main" id="{F9E89E23-0E40-E847-8DDA-2A3A7809F070}"/>
              </a:ext>
            </a:extLst>
          </p:cNvPr>
          <p:cNvPicPr>
            <a:picLocks noChangeAspect="1"/>
          </p:cNvPicPr>
          <p:nvPr/>
        </p:nvPicPr>
        <p:blipFill>
          <a:blip r:embed="rId2"/>
          <a:stretch>
            <a:fillRect/>
          </a:stretch>
        </p:blipFill>
        <p:spPr>
          <a:xfrm>
            <a:off x="975518" y="2095500"/>
            <a:ext cx="8680546" cy="2893515"/>
          </a:xfrm>
          <a:prstGeom prst="rect">
            <a:avLst/>
          </a:prstGeom>
        </p:spPr>
      </p:pic>
      <p:sp>
        <p:nvSpPr>
          <p:cNvPr id="14" name="Oval 13">
            <a:extLst>
              <a:ext uri="{FF2B5EF4-FFF2-40B4-BE49-F238E27FC236}">
                <a16:creationId xmlns:a16="http://schemas.microsoft.com/office/drawing/2014/main" id="{35F5C127-0BD6-7E49-9C91-4E3C3186BA4B}"/>
              </a:ext>
            </a:extLst>
          </p:cNvPr>
          <p:cNvSpPr/>
          <p:nvPr/>
        </p:nvSpPr>
        <p:spPr>
          <a:xfrm>
            <a:off x="4584192" y="2095500"/>
            <a:ext cx="1280160" cy="25755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EFAF95A3-5373-4141-A4FB-E7560EEF0107}"/>
              </a:ext>
            </a:extLst>
          </p:cNvPr>
          <p:cNvSpPr/>
          <p:nvPr/>
        </p:nvSpPr>
        <p:spPr>
          <a:xfrm>
            <a:off x="3645408" y="3650461"/>
            <a:ext cx="1146048" cy="20221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787241B3-1E3D-C945-B8F0-ACCACF4B8D64}"/>
              </a:ext>
            </a:extLst>
          </p:cNvPr>
          <p:cNvSpPr/>
          <p:nvPr/>
        </p:nvSpPr>
        <p:spPr>
          <a:xfrm>
            <a:off x="3645408" y="2845308"/>
            <a:ext cx="1146048" cy="25755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9851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2FC8-2BD5-6B41-B134-84F85BAF18F1}"/>
              </a:ext>
            </a:extLst>
          </p:cNvPr>
          <p:cNvSpPr>
            <a:spLocks noGrp="1"/>
          </p:cNvSpPr>
          <p:nvPr>
            <p:ph type="title"/>
          </p:nvPr>
        </p:nvSpPr>
        <p:spPr>
          <a:xfrm>
            <a:off x="677334" y="609600"/>
            <a:ext cx="7698570" cy="902208"/>
          </a:xfrm>
        </p:spPr>
        <p:txBody>
          <a:bodyPr/>
          <a:lstStyle/>
          <a:p>
            <a:r>
              <a:rPr lang="zh-CN" altLang="en-US" dirty="0">
                <a:solidFill>
                  <a:schemeClr val="tx1"/>
                </a:solidFill>
              </a:rPr>
              <a:t>客服準備撥打時的頁面</a:t>
            </a:r>
            <a:endParaRPr lang="en-US" dirty="0">
              <a:solidFill>
                <a:schemeClr val="tx1"/>
              </a:solidFill>
            </a:endParaRPr>
          </a:p>
        </p:txBody>
      </p:sp>
      <p:sp>
        <p:nvSpPr>
          <p:cNvPr id="4" name="框架 4">
            <a:extLst>
              <a:ext uri="{FF2B5EF4-FFF2-40B4-BE49-F238E27FC236}">
                <a16:creationId xmlns:a16="http://schemas.microsoft.com/office/drawing/2014/main" id="{A5BA8272-2CDC-334D-9F35-8EC1783C4C85}"/>
              </a:ext>
            </a:extLst>
          </p:cNvPr>
          <p:cNvSpPr>
            <a:spLocks noGrp="1"/>
          </p:cNvSpPr>
          <p:nvPr>
            <p:ph idx="1"/>
          </p:nvPr>
        </p:nvSpPr>
        <p:spPr>
          <a:xfrm>
            <a:off x="656380" y="1322719"/>
            <a:ext cx="8969202" cy="4212562"/>
          </a:xfrm>
          <a:prstGeom prst="frame">
            <a:avLst>
              <a:gd name="adj1" fmla="val 4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endParaRPr lang="en-US" altLang="zh-TW" dirty="0">
              <a:solidFill>
                <a:schemeClr val="tx1"/>
              </a:solidFill>
            </a:endParaRPr>
          </a:p>
          <a:p>
            <a:r>
              <a:rPr lang="zh-TW" altLang="en-US" dirty="0">
                <a:solidFill>
                  <a:schemeClr val="tx1"/>
                </a:solidFill>
              </a:rPr>
              <a:t>聯絡方式</a:t>
            </a:r>
            <a:r>
              <a:rPr lang="en-US" altLang="zh-TW" dirty="0">
                <a:solidFill>
                  <a:schemeClr val="tx1"/>
                </a:solidFill>
              </a:rPr>
              <a:t>: </a:t>
            </a:r>
            <a:r>
              <a:rPr lang="en-US" altLang="zh-TW" dirty="0">
                <a:solidFill>
                  <a:schemeClr val="tx1"/>
                </a:solidFill>
                <a:latin typeface="Microsoft JhengHei" panose="020B0604030504040204" pitchFamily="34" charset="-120"/>
                <a:ea typeface="Microsoft JhengHei" panose="020B0604030504040204" pitchFamily="34" charset="-120"/>
              </a:rPr>
              <a:t>(</a:t>
            </a:r>
            <a:r>
              <a:rPr lang="zh-CN" altLang="en-US" dirty="0">
                <a:solidFill>
                  <a:schemeClr val="tx1"/>
                </a:solidFill>
                <a:latin typeface="Microsoft JhengHei" panose="020B0604030504040204" pitchFamily="34" charset="-120"/>
                <a:ea typeface="Microsoft JhengHei" panose="020B0604030504040204" pitchFamily="34" charset="-120"/>
              </a:rPr>
              <a:t>手機</a:t>
            </a:r>
            <a:r>
              <a:rPr lang="en-US" altLang="zh-CN" dirty="0">
                <a:solidFill>
                  <a:schemeClr val="tx1"/>
                </a:solidFill>
                <a:latin typeface="Microsoft JhengHei" panose="020B0604030504040204" pitchFamily="34" charset="-120"/>
                <a:ea typeface="Microsoft JhengHei" panose="020B0604030504040204" pitchFamily="34" charset="-120"/>
              </a:rPr>
              <a:t>) </a:t>
            </a:r>
            <a:r>
              <a:rPr lang="en-US" altLang="zh-TW" dirty="0">
                <a:solidFill>
                  <a:schemeClr val="tx1"/>
                </a:solidFill>
              </a:rPr>
              <a:t>0800-036-599</a:t>
            </a:r>
          </a:p>
          <a:p>
            <a:r>
              <a:rPr lang="zh-TW" altLang="en-US" dirty="0">
                <a:solidFill>
                  <a:schemeClr val="tx1"/>
                </a:solidFill>
              </a:rPr>
              <a:t>客戶姓名</a:t>
            </a:r>
            <a:r>
              <a:rPr lang="en-US" altLang="zh-TW" dirty="0">
                <a:solidFill>
                  <a:schemeClr val="tx1"/>
                </a:solidFill>
              </a:rPr>
              <a:t>: </a:t>
            </a:r>
            <a:r>
              <a:rPr lang="zh-CN" altLang="en-US" dirty="0">
                <a:solidFill>
                  <a:schemeClr val="tx1"/>
                </a:solidFill>
                <a:latin typeface="Microsoft JhengHei" panose="020B0604030504040204" pitchFamily="34" charset="-120"/>
                <a:ea typeface="Microsoft JhengHei" panose="020B0604030504040204" pitchFamily="34" charset="-120"/>
              </a:rPr>
              <a:t>國泰人</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年齡</a:t>
            </a:r>
            <a:r>
              <a:rPr lang="en-US" altLang="zh-CN" dirty="0">
                <a:solidFill>
                  <a:schemeClr val="tx1"/>
                </a:solidFill>
                <a:latin typeface="Microsoft JhengHei" panose="020B0604030504040204" pitchFamily="34" charset="-120"/>
                <a:ea typeface="Microsoft JhengHei" panose="020B0604030504040204" pitchFamily="34" charset="-120"/>
              </a:rPr>
              <a:t>:  20</a:t>
            </a:r>
          </a:p>
          <a:p>
            <a:r>
              <a:rPr lang="zh-CN" altLang="en-US" dirty="0">
                <a:solidFill>
                  <a:schemeClr val="tx1"/>
                </a:solidFill>
                <a:latin typeface="Microsoft JhengHei" panose="020B0604030504040204" pitchFamily="34" charset="-120"/>
                <a:ea typeface="Microsoft JhengHei" panose="020B0604030504040204" pitchFamily="34" charset="-120"/>
              </a:rPr>
              <a:t>工作</a:t>
            </a:r>
            <a:r>
              <a:rPr lang="en-US" altLang="zh-CN"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學生</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婚姻狀況</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單身</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教育程度</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國中畢業</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違約紀錄</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無</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房子</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有</a:t>
            </a:r>
            <a:r>
              <a:rPr lang="en-US" altLang="zh-TW" dirty="0">
                <a:solidFill>
                  <a:schemeClr val="tx1"/>
                </a:solidFill>
                <a:latin typeface="Microsoft JhengHei" panose="020B0604030504040204" pitchFamily="34" charset="-120"/>
                <a:ea typeface="Microsoft JhengHei" panose="020B0604030504040204" pitchFamily="34" charset="-120"/>
              </a:rPr>
              <a:t>	</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貸款</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無</a:t>
            </a:r>
            <a:endParaRPr lang="en-US" altLang="zh-CN" dirty="0">
              <a:solidFill>
                <a:schemeClr val="tx1"/>
              </a:solidFill>
              <a:latin typeface="Microsoft JhengHei" panose="020B0604030504040204" pitchFamily="34" charset="-120"/>
              <a:ea typeface="Microsoft JhengHei" panose="020B0604030504040204" pitchFamily="34" charset="-120"/>
            </a:endParaRPr>
          </a:p>
          <a:p>
            <a:endParaRPr lang="en-US" altLang="zh-TW" dirty="0">
              <a:solidFill>
                <a:schemeClr val="tx1"/>
              </a:solidFill>
              <a:latin typeface="Microsoft JhengHei" panose="020B0604030504040204" pitchFamily="34" charset="-120"/>
              <a:ea typeface="Microsoft JhengHei" panose="020B0604030504040204" pitchFamily="34" charset="-120"/>
            </a:endParaRPr>
          </a:p>
        </p:txBody>
      </p:sp>
      <p:sp>
        <p:nvSpPr>
          <p:cNvPr id="6" name="矩形 6">
            <a:extLst>
              <a:ext uri="{FF2B5EF4-FFF2-40B4-BE49-F238E27FC236}">
                <a16:creationId xmlns:a16="http://schemas.microsoft.com/office/drawing/2014/main" id="{90B458CE-4F50-244A-B680-3D607516C8C4}"/>
              </a:ext>
            </a:extLst>
          </p:cNvPr>
          <p:cNvSpPr/>
          <p:nvPr/>
        </p:nvSpPr>
        <p:spPr>
          <a:xfrm>
            <a:off x="4526619" y="5535281"/>
            <a:ext cx="1228725" cy="23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7">
            <a:extLst>
              <a:ext uri="{FF2B5EF4-FFF2-40B4-BE49-F238E27FC236}">
                <a16:creationId xmlns:a16="http://schemas.microsoft.com/office/drawing/2014/main" id="{DFB6A8FD-C027-3849-B986-64EFFE3FE121}"/>
              </a:ext>
            </a:extLst>
          </p:cNvPr>
          <p:cNvSpPr/>
          <p:nvPr/>
        </p:nvSpPr>
        <p:spPr>
          <a:xfrm>
            <a:off x="3478868" y="5774967"/>
            <a:ext cx="3324225" cy="16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7">
            <a:extLst>
              <a:ext uri="{FF2B5EF4-FFF2-40B4-BE49-F238E27FC236}">
                <a16:creationId xmlns:a16="http://schemas.microsoft.com/office/drawing/2014/main" id="{AF30CAF9-7493-E643-A234-78F02CB0088A}"/>
              </a:ext>
            </a:extLst>
          </p:cNvPr>
          <p:cNvSpPr txBox="1"/>
          <p:nvPr/>
        </p:nvSpPr>
        <p:spPr>
          <a:xfrm>
            <a:off x="4945506" y="1792405"/>
            <a:ext cx="3715173" cy="2146229"/>
          </a:xfrm>
          <a:prstGeom prst="rect">
            <a:avLst/>
          </a:prstGeom>
          <a:noFill/>
        </p:spPr>
        <p:txBody>
          <a:bodyPr wrap="square" rtlCol="0">
            <a:spAutoFit/>
          </a:bodyPr>
          <a:lstStyle/>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此活動聯絡次數</a:t>
            </a:r>
            <a:r>
              <a:rPr lang="en-US" altLang="zh-CN" sz="1700" dirty="0">
                <a:latin typeface="Microsoft JhengHei" panose="020B0604030504040204" pitchFamily="34" charset="-120"/>
                <a:ea typeface="Microsoft JhengHei" panose="020B0604030504040204" pitchFamily="34" charset="-120"/>
              </a:rPr>
              <a:t>:</a:t>
            </a:r>
            <a:r>
              <a:rPr lang="en-US" altLang="zh-TW" sz="1700" dirty="0">
                <a:latin typeface="Microsoft JhengHei" panose="020B0604030504040204" pitchFamily="34" charset="-120"/>
                <a:ea typeface="Microsoft JhengHei" panose="020B0604030504040204" pitchFamily="34" charset="-120"/>
              </a:rPr>
              <a:t>  2             </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上次聯絡時間</a:t>
            </a:r>
            <a:r>
              <a:rPr lang="en-US" altLang="zh-CN" sz="1700" dirty="0">
                <a:latin typeface="Microsoft JhengHei" panose="020B0604030504040204" pitchFamily="34" charset="-120"/>
                <a:ea typeface="Microsoft JhengHei" panose="020B0604030504040204" pitchFamily="34" charset="-120"/>
              </a:rPr>
              <a:t>: 6</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此活動前聯絡次數</a:t>
            </a:r>
            <a:r>
              <a:rPr lang="en-US" altLang="zh-CN" sz="1700" dirty="0">
                <a:latin typeface="Microsoft JhengHei" panose="020B0604030504040204" pitchFamily="34" charset="-120"/>
                <a:ea typeface="Microsoft JhengHei" panose="020B0604030504040204" pitchFamily="34" charset="-120"/>
              </a:rPr>
              <a:t>: 3</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上次活動結果</a:t>
            </a:r>
            <a:r>
              <a:rPr lang="en-US" altLang="zh-CN" sz="1700" dirty="0">
                <a:latin typeface="Microsoft JhengHei" panose="020B0604030504040204" pitchFamily="34" charset="-120"/>
                <a:ea typeface="Microsoft JhengHei" panose="020B0604030504040204" pitchFamily="34" charset="-120"/>
              </a:rPr>
              <a:t>: </a:t>
            </a:r>
            <a:r>
              <a:rPr lang="zh-CN" altLang="en-US" sz="1700" dirty="0">
                <a:latin typeface="Microsoft JhengHei" panose="020B0604030504040204" pitchFamily="34" charset="-120"/>
                <a:ea typeface="Microsoft JhengHei" panose="020B0604030504040204" pitchFamily="34" charset="-120"/>
              </a:rPr>
              <a:t>成功</a:t>
            </a:r>
            <a:endParaRPr lang="en-US" altLang="zh-CN" sz="1700" dirty="0">
              <a:latin typeface="Microsoft JhengHei" panose="020B0604030504040204" pitchFamily="34" charset="-120"/>
              <a:ea typeface="Microsoft JhengHei" panose="020B0604030504040204" pitchFamily="34" charset="-120"/>
            </a:endParaRP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持續時間</a:t>
            </a:r>
            <a:r>
              <a:rPr lang="en-US" altLang="zh-CN" sz="1700" dirty="0">
                <a:latin typeface="Microsoft JhengHei" panose="020B0604030504040204" pitchFamily="34" charset="-120"/>
                <a:ea typeface="Microsoft JhengHei" panose="020B0604030504040204" pitchFamily="34" charset="-120"/>
              </a:rPr>
              <a:t>:</a:t>
            </a:r>
            <a:r>
              <a:rPr lang="zh-TW" altLang="en-US" sz="1700" dirty="0">
                <a:latin typeface="Microsoft JhengHei" panose="020B0604030504040204" pitchFamily="34" charset="-120"/>
                <a:ea typeface="Microsoft JhengHei" panose="020B0604030504040204" pitchFamily="34" charset="-120"/>
              </a:rPr>
              <a:t> </a:t>
            </a:r>
            <a:r>
              <a:rPr lang="en-US" altLang="zh-TW" sz="1700" dirty="0">
                <a:latin typeface="Microsoft JhengHei" panose="020B0604030504040204" pitchFamily="34" charset="-120"/>
                <a:ea typeface="Microsoft JhengHei" panose="020B0604030504040204" pitchFamily="34" charset="-120"/>
              </a:rPr>
              <a:t>361</a:t>
            </a:r>
            <a:r>
              <a:rPr lang="en-US" altLang="zh-CN" sz="1700" dirty="0">
                <a:latin typeface="Microsoft JhengHei" panose="020B0604030504040204" pitchFamily="34" charset="-120"/>
                <a:ea typeface="Microsoft JhengHei" panose="020B0604030504040204" pitchFamily="34" charset="-120"/>
              </a:rPr>
              <a:t>s</a:t>
            </a:r>
          </a:p>
          <a:p>
            <a:pPr marL="342900" indent="-342900">
              <a:lnSpc>
                <a:spcPct val="90000"/>
              </a:lnSpc>
              <a:spcBef>
                <a:spcPts val="1000"/>
              </a:spcBef>
              <a:buClr>
                <a:schemeClr val="accent1"/>
              </a:buClr>
              <a:buSzPct val="80000"/>
              <a:buFont typeface="Wingdings 3" charset="2"/>
              <a:buChar char=""/>
            </a:pPr>
            <a:endParaRPr lang="en-US" altLang="zh-CN" sz="1700" dirty="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23B60ADA-7648-4546-BFEE-65DA7640C663}"/>
              </a:ext>
            </a:extLst>
          </p:cNvPr>
          <p:cNvSpPr txBox="1"/>
          <p:nvPr/>
        </p:nvSpPr>
        <p:spPr>
          <a:xfrm>
            <a:off x="7193280" y="4582121"/>
            <a:ext cx="2365248" cy="369332"/>
          </a:xfrm>
          <a:prstGeom prst="rect">
            <a:avLst/>
          </a:prstGeom>
          <a:noFill/>
        </p:spPr>
        <p:txBody>
          <a:bodyPr wrap="square" rtlCol="0">
            <a:spAutoFit/>
          </a:bodyPr>
          <a:lstStyle/>
          <a:p>
            <a:r>
              <a:rPr lang="en-US" dirty="0"/>
              <a:t>07/04/2019 17:00</a:t>
            </a:r>
          </a:p>
        </p:txBody>
      </p:sp>
      <p:sp>
        <p:nvSpPr>
          <p:cNvPr id="10" name="TextBox 9">
            <a:extLst>
              <a:ext uri="{FF2B5EF4-FFF2-40B4-BE49-F238E27FC236}">
                <a16:creationId xmlns:a16="http://schemas.microsoft.com/office/drawing/2014/main" id="{CA997B93-E91F-9040-9F84-ECD43E0EEDF5}"/>
              </a:ext>
            </a:extLst>
          </p:cNvPr>
          <p:cNvSpPr txBox="1"/>
          <p:nvPr/>
        </p:nvSpPr>
        <p:spPr>
          <a:xfrm>
            <a:off x="4931667" y="3736683"/>
            <a:ext cx="3715172" cy="1000274"/>
          </a:xfrm>
          <a:prstGeom prst="rect">
            <a:avLst/>
          </a:prstGeom>
          <a:noFill/>
        </p:spPr>
        <p:txBody>
          <a:bodyPr wrap="square" rtlCol="0">
            <a:spAutoFit/>
          </a:bodyPr>
          <a:lstStyle/>
          <a:p>
            <a:r>
              <a:rPr lang="zh-CN" altLang="en-US" sz="2400" dirty="0">
                <a:latin typeface="Microsoft JhengHei" panose="020B0604030504040204" pitchFamily="34" charset="-120"/>
                <a:ea typeface="Microsoft JhengHei" panose="020B0604030504040204" pitchFamily="34" charset="-120"/>
              </a:rPr>
              <a:t>預測結果</a:t>
            </a:r>
            <a:r>
              <a:rPr lang="en-US" altLang="zh-CN" sz="2400" dirty="0">
                <a:latin typeface="Microsoft JhengHei" panose="020B0604030504040204" pitchFamily="34" charset="-120"/>
                <a:ea typeface="Microsoft JhengHei" panose="020B0604030504040204" pitchFamily="34" charset="-120"/>
              </a:rPr>
              <a:t>:</a:t>
            </a:r>
          </a:p>
          <a:p>
            <a:pPr algn="ctr"/>
            <a:r>
              <a:rPr lang="zh-CN" altLang="en-US" sz="3500" dirty="0">
                <a:latin typeface="Microsoft JhengHei" panose="020B0604030504040204" pitchFamily="34" charset="-120"/>
                <a:ea typeface="Microsoft JhengHei" panose="020B0604030504040204" pitchFamily="34" charset="-120"/>
              </a:rPr>
              <a:t>打</a:t>
            </a:r>
            <a:r>
              <a:rPr lang="en-US" altLang="zh-CN" sz="3500" dirty="0">
                <a:latin typeface="Microsoft JhengHei" panose="020B0604030504040204" pitchFamily="34" charset="-120"/>
                <a:ea typeface="Microsoft JhengHei" panose="020B0604030504040204" pitchFamily="34" charset="-120"/>
              </a:rPr>
              <a:t>! </a:t>
            </a:r>
            <a:endParaRPr lang="en-US" sz="35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56249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694E-BB24-844E-9B0B-467E983606C7}"/>
              </a:ext>
            </a:extLst>
          </p:cNvPr>
          <p:cNvSpPr>
            <a:spLocks noGrp="1"/>
          </p:cNvSpPr>
          <p:nvPr>
            <p:ph type="title"/>
          </p:nvPr>
        </p:nvSpPr>
        <p:spPr>
          <a:xfrm>
            <a:off x="982134" y="914400"/>
            <a:ext cx="3419178" cy="560832"/>
          </a:xfrm>
        </p:spPr>
        <p:txBody>
          <a:bodyPr/>
          <a:lstStyle/>
          <a:p>
            <a:r>
              <a:rPr lang="zh-CN" altLang="en-US" dirty="0"/>
              <a:t>結論</a:t>
            </a:r>
            <a:br>
              <a:rPr lang="en-US" altLang="zh-CN" dirty="0">
                <a:solidFill>
                  <a:schemeClr val="tx1"/>
                </a:solidFill>
              </a:rPr>
            </a:br>
            <a:endParaRPr lang="en-US" dirty="0">
              <a:solidFill>
                <a:schemeClr val="tx1"/>
              </a:solidFill>
            </a:endParaRPr>
          </a:p>
        </p:txBody>
      </p:sp>
      <p:sp>
        <p:nvSpPr>
          <p:cNvPr id="3" name="Content Placeholder 2">
            <a:extLst>
              <a:ext uri="{FF2B5EF4-FFF2-40B4-BE49-F238E27FC236}">
                <a16:creationId xmlns:a16="http://schemas.microsoft.com/office/drawing/2014/main" id="{EECD7754-B37A-A84C-8996-C425742E42FB}"/>
              </a:ext>
            </a:extLst>
          </p:cNvPr>
          <p:cNvSpPr>
            <a:spLocks noGrp="1"/>
          </p:cNvSpPr>
          <p:nvPr>
            <p:ph idx="1"/>
          </p:nvPr>
        </p:nvSpPr>
        <p:spPr>
          <a:xfrm>
            <a:off x="982134" y="1488613"/>
            <a:ext cx="8596668" cy="3880773"/>
          </a:xfrm>
        </p:spPr>
        <p:txBody>
          <a:bodyPr/>
          <a:lstStyle/>
          <a:p>
            <a:pPr>
              <a:buAutoNum type="arabicPeriod"/>
            </a:pPr>
            <a:r>
              <a:rPr lang="zh-CN" altLang="en-US" dirty="0">
                <a:latin typeface="Microsoft JhengHei" panose="020B0604030504040204" pitchFamily="34" charset="-120"/>
                <a:ea typeface="Microsoft JhengHei" panose="020B0604030504040204" pitchFamily="34" charset="-120"/>
              </a:rPr>
              <a:t>銀行行銷活動預測很明顯的會與整個市場環境有著很大的關聯，我們是否能有效透過時間序列來預測市場的走向成為非常重要的一環，如消費者物價或信心指數會如何變動，都是我們可以用來提高行銷活動成效的重要指標。</a:t>
            </a:r>
            <a:endParaRPr lang="en-US" altLang="zh-CN" dirty="0">
              <a:latin typeface="Microsoft JhengHei" panose="020B0604030504040204" pitchFamily="34" charset="-120"/>
              <a:ea typeface="Microsoft JhengHei" panose="020B0604030504040204" pitchFamily="34" charset="-120"/>
            </a:endParaRPr>
          </a:p>
          <a:p>
            <a:pPr>
              <a:buAutoNum type="arabicPeriod"/>
            </a:pPr>
            <a:endParaRPr lang="en-US" altLang="zh-CN" dirty="0">
              <a:latin typeface="Microsoft JhengHei" panose="020B0604030504040204" pitchFamily="34" charset="-120"/>
              <a:ea typeface="Microsoft JhengHei" panose="020B0604030504040204" pitchFamily="34" charset="-120"/>
            </a:endParaRPr>
          </a:p>
          <a:p>
            <a:pPr>
              <a:buAutoNum type="arabicPeriod"/>
            </a:pPr>
            <a:r>
              <a:rPr lang="zh-CN" altLang="en-US" dirty="0">
                <a:latin typeface="Microsoft JhengHei" panose="020B0604030504040204" pitchFamily="34" charset="-120"/>
                <a:ea typeface="Microsoft JhengHei" panose="020B0604030504040204" pitchFamily="34" charset="-120"/>
              </a:rPr>
              <a:t>因為遍佈各年齡層和不同的工作類別，我們需要去區分不同種類的用戶適合哪種行銷活動，可以透過質性或量性的調查來得知，建立強調個人化的行銷專案後也能透過</a:t>
            </a:r>
            <a:r>
              <a:rPr lang="en-US" altLang="zh-CN" dirty="0">
                <a:latin typeface="Microsoft JhengHei" panose="020B0604030504040204" pitchFamily="34" charset="-120"/>
                <a:ea typeface="Microsoft JhengHei" panose="020B0604030504040204" pitchFamily="34" charset="-120"/>
              </a:rPr>
              <a:t>A/B testing</a:t>
            </a:r>
            <a:r>
              <a:rPr lang="zh-CN" altLang="en-US" dirty="0">
                <a:latin typeface="Microsoft JhengHei" panose="020B0604030504040204" pitchFamily="34" charset="-120"/>
                <a:ea typeface="Microsoft JhengHei" panose="020B0604030504040204" pitchFamily="34" charset="-120"/>
              </a:rPr>
              <a:t>來驗證。</a:t>
            </a:r>
            <a:endParaRPr lang="en-US" altLang="zh-CN" dirty="0">
              <a:latin typeface="Microsoft JhengHei" panose="020B0604030504040204" pitchFamily="34" charset="-120"/>
              <a:ea typeface="Microsoft JhengHei" panose="020B0604030504040204" pitchFamily="34" charset="-120"/>
            </a:endParaRPr>
          </a:p>
          <a:p>
            <a:pPr>
              <a:buAutoNum type="arabicPeriod"/>
            </a:pPr>
            <a:endParaRPr lang="en-US" altLang="zh-CN" dirty="0">
              <a:latin typeface="Microsoft JhengHei" panose="020B0604030504040204" pitchFamily="34" charset="-120"/>
              <a:ea typeface="Microsoft JhengHei" panose="020B0604030504040204" pitchFamily="34" charset="-120"/>
            </a:endParaRPr>
          </a:p>
          <a:p>
            <a:pPr>
              <a:buAutoNum type="arabicPeriod"/>
            </a:pPr>
            <a:r>
              <a:rPr lang="zh-CN" altLang="en-US" dirty="0">
                <a:latin typeface="Microsoft JhengHei" panose="020B0604030504040204" pitchFamily="34" charset="-120"/>
                <a:ea typeface="Microsoft JhengHei" panose="020B0604030504040204" pitchFamily="34" charset="-120"/>
              </a:rPr>
              <a:t>在資料搜集方面可以更加全面，能加入更多的特徵進行加工和選擇，例如能加入撥打時間，地區和與客戶的交談內容等等使我們能更暸解使用者行為。</a:t>
            </a:r>
            <a:endParaRPr lang="en-US" altLang="zh-CN" dirty="0">
              <a:latin typeface="Microsoft JhengHei" panose="020B0604030504040204" pitchFamily="34" charset="-120"/>
              <a:ea typeface="Microsoft JhengHei" panose="020B0604030504040204" pitchFamily="34" charset="-120"/>
            </a:endParaRPr>
          </a:p>
          <a:p>
            <a:pPr>
              <a:buAutoNum type="arabicPeriod"/>
            </a:pPr>
            <a:endParaRPr lang="en-US" altLang="zh-CN" dirty="0">
              <a:latin typeface="Microsoft JhengHei" panose="020B0604030504040204" pitchFamily="34" charset="-120"/>
              <a:ea typeface="Microsoft JhengHei" panose="020B0604030504040204" pitchFamily="34" charset="-120"/>
            </a:endParaRPr>
          </a:p>
          <a:p>
            <a:pPr>
              <a:buAutoNum type="arabicPeriod"/>
            </a:pPr>
            <a:endParaRPr lang="en-US" altLang="zh-CN" dirty="0">
              <a:latin typeface="Microsoft JhengHei" panose="020B0604030504040204" pitchFamily="34" charset="-120"/>
              <a:ea typeface="Microsoft JhengHei" panose="020B0604030504040204" pitchFamily="34" charset="-120"/>
            </a:endParaRPr>
          </a:p>
          <a:p>
            <a:pPr>
              <a:buAutoNum type="arabicPeriod"/>
            </a:pPr>
            <a:endParaRPr 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16536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28B3A1-8830-974B-A95E-03364D5B4802}"/>
              </a:ext>
            </a:extLst>
          </p:cNvPr>
          <p:cNvSpPr txBox="1"/>
          <p:nvPr/>
        </p:nvSpPr>
        <p:spPr>
          <a:xfrm>
            <a:off x="984244" y="911579"/>
            <a:ext cx="2031325" cy="646331"/>
          </a:xfrm>
          <a:prstGeom prst="rect">
            <a:avLst/>
          </a:prstGeom>
          <a:noFill/>
        </p:spPr>
        <p:txBody>
          <a:bodyPr wrap="none" rtlCol="0">
            <a:spAutoFit/>
          </a:bodyPr>
          <a:lstStyle/>
          <a:p>
            <a:pPr>
              <a:spcBef>
                <a:spcPct val="0"/>
              </a:spcBef>
            </a:pPr>
            <a:r>
              <a:rPr lang="zh-CN" altLang="en-US" sz="3600" dirty="0">
                <a:solidFill>
                  <a:schemeClr val="accent1"/>
                </a:solidFill>
                <a:latin typeface="+mj-lt"/>
                <a:ea typeface="+mj-ea"/>
                <a:cs typeface="+mj-cs"/>
              </a:rPr>
              <a:t>問題設定</a:t>
            </a:r>
            <a:endParaRPr lang="en-US" sz="3600" dirty="0">
              <a:solidFill>
                <a:schemeClr val="accent1"/>
              </a:solidFill>
              <a:latin typeface="+mj-lt"/>
              <a:ea typeface="+mj-ea"/>
              <a:cs typeface="+mj-cs"/>
            </a:endParaRPr>
          </a:p>
        </p:txBody>
      </p:sp>
      <p:sp>
        <p:nvSpPr>
          <p:cNvPr id="2" name="Title 1">
            <a:extLst>
              <a:ext uri="{FF2B5EF4-FFF2-40B4-BE49-F238E27FC236}">
                <a16:creationId xmlns:a16="http://schemas.microsoft.com/office/drawing/2014/main" id="{AA824932-444F-2745-96B6-547B5E7F4DDC}"/>
              </a:ext>
            </a:extLst>
          </p:cNvPr>
          <p:cNvSpPr>
            <a:spLocks noGrp="1"/>
          </p:cNvSpPr>
          <p:nvPr>
            <p:ph type="title"/>
          </p:nvPr>
        </p:nvSpPr>
        <p:spPr>
          <a:xfrm>
            <a:off x="984244" y="3099388"/>
            <a:ext cx="2086887" cy="693683"/>
          </a:xfrm>
        </p:spPr>
        <p:txBody>
          <a:bodyPr/>
          <a:lstStyle/>
          <a:p>
            <a:r>
              <a:rPr lang="zh-CN" altLang="en-US" dirty="0"/>
              <a:t>預測目標</a:t>
            </a:r>
            <a:endParaRPr lang="en-US" dirty="0"/>
          </a:p>
        </p:txBody>
      </p:sp>
      <p:sp>
        <p:nvSpPr>
          <p:cNvPr id="3" name="Content Placeholder 2">
            <a:extLst>
              <a:ext uri="{FF2B5EF4-FFF2-40B4-BE49-F238E27FC236}">
                <a16:creationId xmlns:a16="http://schemas.microsoft.com/office/drawing/2014/main" id="{47037C7E-D57B-544A-AA85-D2D9552523E6}"/>
              </a:ext>
            </a:extLst>
          </p:cNvPr>
          <p:cNvSpPr>
            <a:spLocks noGrp="1"/>
          </p:cNvSpPr>
          <p:nvPr>
            <p:ph idx="1"/>
          </p:nvPr>
        </p:nvSpPr>
        <p:spPr>
          <a:xfrm>
            <a:off x="3394748" y="5400358"/>
            <a:ext cx="3090133" cy="511353"/>
          </a:xfrm>
        </p:spPr>
        <p:txBody>
          <a:bodyPr>
            <a:normAutofit/>
          </a:bodyPr>
          <a:lstStyle/>
          <a:p>
            <a:pPr marL="0" indent="0">
              <a:buNone/>
            </a:pPr>
            <a:r>
              <a:rPr lang="zh-TW" altLang="en-US" dirty="0"/>
              <a:t>預測客戶是否認購定期存款</a:t>
            </a:r>
            <a:endParaRPr lang="en-US" dirty="0"/>
          </a:p>
        </p:txBody>
      </p:sp>
      <p:sp>
        <p:nvSpPr>
          <p:cNvPr id="8" name="TextBox 7">
            <a:extLst>
              <a:ext uri="{FF2B5EF4-FFF2-40B4-BE49-F238E27FC236}">
                <a16:creationId xmlns:a16="http://schemas.microsoft.com/office/drawing/2014/main" id="{C73960AE-D38D-B24A-A6EA-7BAE918870CD}"/>
              </a:ext>
            </a:extLst>
          </p:cNvPr>
          <p:cNvSpPr txBox="1"/>
          <p:nvPr/>
        </p:nvSpPr>
        <p:spPr>
          <a:xfrm>
            <a:off x="984244" y="1866984"/>
            <a:ext cx="8211499" cy="923330"/>
          </a:xfrm>
          <a:prstGeom prst="rect">
            <a:avLst/>
          </a:prstGeom>
          <a:noFill/>
        </p:spPr>
        <p:txBody>
          <a:bodyPr wrap="square" rtlCol="0">
            <a:spAutoFit/>
          </a:bodyPr>
          <a:lstStyle/>
          <a:p>
            <a:pPr>
              <a:spcBef>
                <a:spcPts val="1000"/>
              </a:spcBef>
              <a:buClr>
                <a:schemeClr val="accent1"/>
              </a:buClr>
              <a:buSzPct val="80000"/>
            </a:pPr>
            <a:r>
              <a:rPr lang="zh-CN" altLang="en-US" dirty="0">
                <a:solidFill>
                  <a:schemeClr val="tx1">
                    <a:lumMod val="75000"/>
                    <a:lumOff val="25000"/>
                  </a:schemeClr>
                </a:solidFill>
                <a:latin typeface="Microsoft JhengHei" panose="020B0604030504040204" pitchFamily="34" charset="-120"/>
                <a:ea typeface="Microsoft JhengHei" panose="020B0604030504040204" pitchFamily="34" charset="-120"/>
              </a:rPr>
              <a:t>此資料集是來自一家葡萄牙銀行的直接行銷活動數據，直接行銷活動是以電話行銷為基礎，銀行的客服人員至少需要聯繫</a:t>
            </a:r>
            <a:r>
              <a:rPr lang="en-US" altLang="zh-CN" dirty="0">
                <a:solidFill>
                  <a:schemeClr val="tx1">
                    <a:lumMod val="75000"/>
                    <a:lumOff val="25000"/>
                  </a:schemeClr>
                </a:solidFill>
              </a:rPr>
              <a:t>1</a:t>
            </a:r>
            <a:r>
              <a:rPr lang="zh-CN" altLang="en-US" dirty="0">
                <a:solidFill>
                  <a:schemeClr val="tx1">
                    <a:lumMod val="75000"/>
                    <a:lumOff val="25000"/>
                  </a:schemeClr>
                </a:solidFill>
                <a:latin typeface="Microsoft JhengHei" panose="020B0604030504040204" pitchFamily="34" charset="-120"/>
                <a:ea typeface="Microsoft JhengHei" panose="020B0604030504040204" pitchFamily="34" charset="-120"/>
              </a:rPr>
              <a:t>次客戶來得知其是否將認購銀行的產品</a:t>
            </a:r>
            <a:r>
              <a:rPr lang="zh-TW" altLang="en-US" dirty="0">
                <a:solidFill>
                  <a:schemeClr val="tx1">
                    <a:lumMod val="75000"/>
                    <a:lumOff val="25000"/>
                  </a:schemeClr>
                </a:solidFill>
                <a:latin typeface="Microsoft JhengHei" panose="020B0604030504040204" pitchFamily="34" charset="-120"/>
                <a:ea typeface="Microsoft JhengHei" panose="020B0604030504040204" pitchFamily="34" charset="-120"/>
              </a:rPr>
              <a:t> </a:t>
            </a:r>
            <a:r>
              <a:rPr lang="en-US" altLang="zh-TW" dirty="0">
                <a:solidFill>
                  <a:schemeClr val="tx1">
                    <a:lumMod val="75000"/>
                    <a:lumOff val="25000"/>
                  </a:schemeClr>
                </a:solidFill>
                <a:latin typeface="Microsoft JhengHei" panose="020B0604030504040204" pitchFamily="34" charset="-120"/>
                <a:ea typeface="Microsoft JhengHei" panose="020B0604030504040204" pitchFamily="34" charset="-120"/>
              </a:rPr>
              <a:t>(</a:t>
            </a:r>
            <a:r>
              <a:rPr lang="zh-CN" altLang="en-US" dirty="0">
                <a:solidFill>
                  <a:schemeClr val="tx1">
                    <a:lumMod val="75000"/>
                    <a:lumOff val="25000"/>
                  </a:schemeClr>
                </a:solidFill>
                <a:latin typeface="Microsoft JhengHei" panose="020B0604030504040204" pitchFamily="34" charset="-120"/>
                <a:ea typeface="Microsoft JhengHei" panose="020B0604030504040204" pitchFamily="34" charset="-120"/>
              </a:rPr>
              <a:t>定期存款</a:t>
            </a:r>
            <a:r>
              <a:rPr lang="en-US" altLang="zh-CN" dirty="0">
                <a:solidFill>
                  <a:schemeClr val="tx1">
                    <a:lumMod val="75000"/>
                    <a:lumOff val="25000"/>
                  </a:schemeClr>
                </a:solidFill>
                <a:latin typeface="Microsoft JhengHei" panose="020B0604030504040204" pitchFamily="34" charset="-120"/>
                <a:ea typeface="Microsoft JhengHei" panose="020B0604030504040204" pitchFamily="34" charset="-120"/>
              </a:rPr>
              <a:t>)</a:t>
            </a:r>
            <a:endParaRPr lang="en-US" altLang="zh-TW" dirty="0">
              <a:solidFill>
                <a:schemeClr val="tx1">
                  <a:lumMod val="75000"/>
                  <a:lumOff val="25000"/>
                </a:schemeClr>
              </a:solidFill>
              <a:latin typeface="Microsoft JhengHei" panose="020B0604030504040204" pitchFamily="34" charset="-120"/>
              <a:ea typeface="Microsoft JhengHei" panose="020B0604030504040204" pitchFamily="34" charset="-120"/>
            </a:endParaRPr>
          </a:p>
        </p:txBody>
      </p:sp>
      <p:pic>
        <p:nvPicPr>
          <p:cNvPr id="13" name="Graphic 12">
            <a:extLst>
              <a:ext uri="{FF2B5EF4-FFF2-40B4-BE49-F238E27FC236}">
                <a16:creationId xmlns:a16="http://schemas.microsoft.com/office/drawing/2014/main" id="{A98FDE88-7057-8947-9137-F8E183B82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262" y="4120131"/>
            <a:ext cx="1111707" cy="1111707"/>
          </a:xfrm>
          <a:prstGeom prst="rect">
            <a:avLst/>
          </a:prstGeom>
        </p:spPr>
      </p:pic>
    </p:spTree>
    <p:extLst>
      <p:ext uri="{BB962C8B-B14F-4D97-AF65-F5344CB8AC3E}">
        <p14:creationId xmlns:p14="http://schemas.microsoft.com/office/powerpoint/2010/main" val="367611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7404EE-03D6-0F48-8D88-862F4B8AA8EB}"/>
              </a:ext>
            </a:extLst>
          </p:cNvPr>
          <p:cNvPicPr>
            <a:picLocks noChangeAspect="1"/>
          </p:cNvPicPr>
          <p:nvPr/>
        </p:nvPicPr>
        <p:blipFill>
          <a:blip r:embed="rId2"/>
          <a:stretch>
            <a:fillRect/>
          </a:stretch>
        </p:blipFill>
        <p:spPr>
          <a:xfrm>
            <a:off x="2210121" y="1685290"/>
            <a:ext cx="6043863" cy="1565910"/>
          </a:xfrm>
          <a:prstGeom prst="rect">
            <a:avLst/>
          </a:prstGeom>
        </p:spPr>
      </p:pic>
      <p:sp>
        <p:nvSpPr>
          <p:cNvPr id="5" name="TextBox 4">
            <a:extLst>
              <a:ext uri="{FF2B5EF4-FFF2-40B4-BE49-F238E27FC236}">
                <a16:creationId xmlns:a16="http://schemas.microsoft.com/office/drawing/2014/main" id="{3198A0FB-C5A0-1946-AA20-FA23EDB0D373}"/>
              </a:ext>
            </a:extLst>
          </p:cNvPr>
          <p:cNvSpPr txBox="1"/>
          <p:nvPr/>
        </p:nvSpPr>
        <p:spPr>
          <a:xfrm>
            <a:off x="3074068" y="3724124"/>
            <a:ext cx="4315968" cy="1107996"/>
          </a:xfrm>
          <a:prstGeom prst="rect">
            <a:avLst/>
          </a:prstGeom>
          <a:noFill/>
        </p:spPr>
        <p:txBody>
          <a:bodyPr wrap="square" rtlCol="0">
            <a:spAutoFit/>
          </a:bodyPr>
          <a:lstStyle/>
          <a:p>
            <a:r>
              <a:rPr lang="en-US" sz="6600" dirty="0"/>
              <a:t>Thank You!</a:t>
            </a:r>
          </a:p>
        </p:txBody>
      </p:sp>
    </p:spTree>
    <p:extLst>
      <p:ext uri="{BB962C8B-B14F-4D97-AF65-F5344CB8AC3E}">
        <p14:creationId xmlns:p14="http://schemas.microsoft.com/office/powerpoint/2010/main" val="274509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DE35-44D3-9345-ADCC-34B6347A618D}"/>
              </a:ext>
            </a:extLst>
          </p:cNvPr>
          <p:cNvSpPr>
            <a:spLocks noGrp="1"/>
          </p:cNvSpPr>
          <p:nvPr>
            <p:ph type="title"/>
          </p:nvPr>
        </p:nvSpPr>
        <p:spPr>
          <a:xfrm>
            <a:off x="981732" y="658368"/>
            <a:ext cx="6967452" cy="694944"/>
          </a:xfrm>
        </p:spPr>
        <p:txBody>
          <a:bodyPr/>
          <a:lstStyle/>
          <a:p>
            <a:r>
              <a:rPr lang="zh-CN" altLang="en-US" dirty="0"/>
              <a:t>資料集</a:t>
            </a:r>
            <a:endParaRPr lang="en-US" dirty="0"/>
          </a:p>
        </p:txBody>
      </p:sp>
      <p:pic>
        <p:nvPicPr>
          <p:cNvPr id="9" name="Content Placeholder 8">
            <a:extLst>
              <a:ext uri="{FF2B5EF4-FFF2-40B4-BE49-F238E27FC236}">
                <a16:creationId xmlns:a16="http://schemas.microsoft.com/office/drawing/2014/main" id="{48C45C68-1BBE-B04F-A6C5-E25C39DED4F7}"/>
              </a:ext>
            </a:extLst>
          </p:cNvPr>
          <p:cNvPicPr>
            <a:picLocks noGrp="1" noChangeAspect="1"/>
          </p:cNvPicPr>
          <p:nvPr>
            <p:ph idx="1"/>
          </p:nvPr>
        </p:nvPicPr>
        <p:blipFill>
          <a:blip r:embed="rId3"/>
          <a:stretch>
            <a:fillRect/>
          </a:stretch>
        </p:blipFill>
        <p:spPr>
          <a:xfrm>
            <a:off x="1075862" y="1729588"/>
            <a:ext cx="7985073" cy="4079541"/>
          </a:xfrm>
        </p:spPr>
      </p:pic>
    </p:spTree>
    <p:extLst>
      <p:ext uri="{BB962C8B-B14F-4D97-AF65-F5344CB8AC3E}">
        <p14:creationId xmlns:p14="http://schemas.microsoft.com/office/powerpoint/2010/main" val="102791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2FC8-2BD5-6B41-B134-84F85BAF18F1}"/>
              </a:ext>
            </a:extLst>
          </p:cNvPr>
          <p:cNvSpPr>
            <a:spLocks noGrp="1"/>
          </p:cNvSpPr>
          <p:nvPr>
            <p:ph type="title"/>
          </p:nvPr>
        </p:nvSpPr>
        <p:spPr>
          <a:xfrm>
            <a:off x="982134" y="609600"/>
            <a:ext cx="7698570" cy="902208"/>
          </a:xfrm>
        </p:spPr>
        <p:txBody>
          <a:bodyPr/>
          <a:lstStyle/>
          <a:p>
            <a:r>
              <a:rPr lang="zh-CN" altLang="en-US" dirty="0">
                <a:solidFill>
                  <a:schemeClr val="tx1"/>
                </a:solidFill>
              </a:rPr>
              <a:t>電話行銷人員準備撥打時的頁面</a:t>
            </a:r>
            <a:endParaRPr lang="en-US" dirty="0">
              <a:solidFill>
                <a:schemeClr val="tx1"/>
              </a:solidFill>
            </a:endParaRPr>
          </a:p>
        </p:txBody>
      </p:sp>
      <p:sp>
        <p:nvSpPr>
          <p:cNvPr id="4" name="框架 4">
            <a:extLst>
              <a:ext uri="{FF2B5EF4-FFF2-40B4-BE49-F238E27FC236}">
                <a16:creationId xmlns:a16="http://schemas.microsoft.com/office/drawing/2014/main" id="{A5BA8272-2CDC-334D-9F35-8EC1783C4C85}"/>
              </a:ext>
            </a:extLst>
          </p:cNvPr>
          <p:cNvSpPr>
            <a:spLocks noGrp="1"/>
          </p:cNvSpPr>
          <p:nvPr>
            <p:ph idx="1"/>
          </p:nvPr>
        </p:nvSpPr>
        <p:spPr>
          <a:xfrm>
            <a:off x="740087" y="1322719"/>
            <a:ext cx="8969202" cy="4212562"/>
          </a:xfrm>
          <a:prstGeom prst="frame">
            <a:avLst>
              <a:gd name="adj1" fmla="val 4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endParaRPr lang="en-US" altLang="zh-TW" dirty="0">
              <a:solidFill>
                <a:schemeClr val="tx1"/>
              </a:solidFill>
            </a:endParaRPr>
          </a:p>
          <a:p>
            <a:r>
              <a:rPr lang="zh-TW" altLang="en-US" dirty="0">
                <a:solidFill>
                  <a:schemeClr val="tx1"/>
                </a:solidFill>
              </a:rPr>
              <a:t>聯絡方式</a:t>
            </a:r>
            <a:r>
              <a:rPr lang="en-US" altLang="zh-TW" dirty="0">
                <a:solidFill>
                  <a:schemeClr val="tx1"/>
                </a:solidFill>
              </a:rPr>
              <a:t>: </a:t>
            </a:r>
            <a:r>
              <a:rPr lang="en-US" altLang="zh-TW" dirty="0">
                <a:solidFill>
                  <a:schemeClr val="tx1"/>
                </a:solidFill>
                <a:latin typeface="Microsoft JhengHei" panose="020B0604030504040204" pitchFamily="34" charset="-120"/>
                <a:ea typeface="Microsoft JhengHei" panose="020B0604030504040204" pitchFamily="34" charset="-120"/>
              </a:rPr>
              <a:t>(</a:t>
            </a:r>
            <a:r>
              <a:rPr lang="zh-CN" altLang="en-US" dirty="0">
                <a:solidFill>
                  <a:schemeClr val="tx1"/>
                </a:solidFill>
                <a:latin typeface="Microsoft JhengHei" panose="020B0604030504040204" pitchFamily="34" charset="-120"/>
                <a:ea typeface="Microsoft JhengHei" panose="020B0604030504040204" pitchFamily="34" charset="-120"/>
              </a:rPr>
              <a:t>手機</a:t>
            </a:r>
            <a:r>
              <a:rPr lang="en-US" altLang="zh-CN" dirty="0">
                <a:solidFill>
                  <a:schemeClr val="tx1"/>
                </a:solidFill>
                <a:latin typeface="Microsoft JhengHei" panose="020B0604030504040204" pitchFamily="34" charset="-120"/>
                <a:ea typeface="Microsoft JhengHei" panose="020B0604030504040204" pitchFamily="34" charset="-120"/>
              </a:rPr>
              <a:t>) </a:t>
            </a:r>
            <a:r>
              <a:rPr lang="en-US" altLang="zh-TW" dirty="0">
                <a:solidFill>
                  <a:schemeClr val="tx1"/>
                </a:solidFill>
              </a:rPr>
              <a:t>0800-036-599</a:t>
            </a:r>
          </a:p>
          <a:p>
            <a:r>
              <a:rPr lang="zh-TW" altLang="en-US" dirty="0">
                <a:solidFill>
                  <a:schemeClr val="tx1"/>
                </a:solidFill>
              </a:rPr>
              <a:t>客戶姓名</a:t>
            </a:r>
            <a:r>
              <a:rPr lang="en-US" altLang="zh-TW" dirty="0">
                <a:solidFill>
                  <a:schemeClr val="tx1"/>
                </a:solidFill>
              </a:rPr>
              <a:t>: </a:t>
            </a:r>
            <a:r>
              <a:rPr lang="zh-CN" altLang="en-US" dirty="0">
                <a:solidFill>
                  <a:schemeClr val="tx1"/>
                </a:solidFill>
                <a:latin typeface="Microsoft JhengHei" panose="020B0604030504040204" pitchFamily="34" charset="-120"/>
                <a:ea typeface="Microsoft JhengHei" panose="020B0604030504040204" pitchFamily="34" charset="-120"/>
              </a:rPr>
              <a:t>國泰人</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年齡</a:t>
            </a:r>
            <a:r>
              <a:rPr lang="en-US" altLang="zh-CN" dirty="0">
                <a:solidFill>
                  <a:schemeClr val="tx1"/>
                </a:solidFill>
                <a:latin typeface="Microsoft JhengHei" panose="020B0604030504040204" pitchFamily="34" charset="-120"/>
                <a:ea typeface="Microsoft JhengHei" panose="020B0604030504040204" pitchFamily="34" charset="-120"/>
              </a:rPr>
              <a:t>:  20</a:t>
            </a:r>
          </a:p>
          <a:p>
            <a:r>
              <a:rPr lang="zh-CN" altLang="en-US" dirty="0">
                <a:solidFill>
                  <a:schemeClr val="tx1"/>
                </a:solidFill>
                <a:latin typeface="Microsoft JhengHei" panose="020B0604030504040204" pitchFamily="34" charset="-120"/>
                <a:ea typeface="Microsoft JhengHei" panose="020B0604030504040204" pitchFamily="34" charset="-120"/>
              </a:rPr>
              <a:t>工作</a:t>
            </a:r>
            <a:r>
              <a:rPr lang="en-US" altLang="zh-CN"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學生</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婚姻狀況</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單身</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教育程度</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國中畢業</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違約紀錄</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a:t>
            </a:r>
            <a:r>
              <a:rPr lang="zh-CN" altLang="en-US" dirty="0">
                <a:solidFill>
                  <a:schemeClr val="tx1"/>
                </a:solidFill>
                <a:latin typeface="Microsoft JhengHei" panose="020B0604030504040204" pitchFamily="34" charset="-120"/>
                <a:ea typeface="Microsoft JhengHei" panose="020B0604030504040204" pitchFamily="34" charset="-120"/>
              </a:rPr>
              <a:t>無</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房子</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有</a:t>
            </a:r>
            <a:endParaRPr lang="en-US" altLang="zh-CN" dirty="0">
              <a:solidFill>
                <a:schemeClr val="tx1"/>
              </a:solidFill>
              <a:latin typeface="Microsoft JhengHei" panose="020B0604030504040204" pitchFamily="34" charset="-120"/>
              <a:ea typeface="Microsoft JhengHei" panose="020B0604030504040204" pitchFamily="34" charset="-120"/>
            </a:endParaRPr>
          </a:p>
          <a:p>
            <a:r>
              <a:rPr lang="zh-CN" altLang="en-US" dirty="0">
                <a:solidFill>
                  <a:schemeClr val="tx1"/>
                </a:solidFill>
                <a:latin typeface="Microsoft JhengHei" panose="020B0604030504040204" pitchFamily="34" charset="-120"/>
                <a:ea typeface="Microsoft JhengHei" panose="020B0604030504040204" pitchFamily="34" charset="-120"/>
              </a:rPr>
              <a:t>貸款</a:t>
            </a:r>
            <a:r>
              <a:rPr lang="en-US" altLang="zh-CN" dirty="0">
                <a:solidFill>
                  <a:schemeClr val="tx1"/>
                </a:solidFill>
                <a:latin typeface="Microsoft JhengHei" panose="020B0604030504040204" pitchFamily="34" charset="-120"/>
                <a:ea typeface="Microsoft JhengHei" panose="020B0604030504040204" pitchFamily="34" charset="-120"/>
              </a:rPr>
              <a:t>:</a:t>
            </a:r>
            <a:r>
              <a:rPr lang="zh-TW" altLang="en-US" dirty="0">
                <a:solidFill>
                  <a:schemeClr val="tx1"/>
                </a:solidFill>
                <a:latin typeface="Microsoft JhengHei" panose="020B0604030504040204" pitchFamily="34" charset="-120"/>
                <a:ea typeface="Microsoft JhengHei" panose="020B0604030504040204" pitchFamily="34" charset="-120"/>
              </a:rPr>
              <a:t> 無</a:t>
            </a:r>
            <a:endParaRPr lang="en-US" altLang="zh-CN" dirty="0">
              <a:solidFill>
                <a:schemeClr val="tx1"/>
              </a:solidFill>
              <a:latin typeface="Microsoft JhengHei" panose="020B0604030504040204" pitchFamily="34" charset="-120"/>
              <a:ea typeface="Microsoft JhengHei" panose="020B0604030504040204" pitchFamily="34" charset="-120"/>
            </a:endParaRPr>
          </a:p>
          <a:p>
            <a:endParaRPr lang="en-US" altLang="zh-TW" dirty="0">
              <a:solidFill>
                <a:schemeClr val="tx1"/>
              </a:solidFill>
              <a:latin typeface="Microsoft JhengHei" panose="020B0604030504040204" pitchFamily="34" charset="-120"/>
              <a:ea typeface="Microsoft JhengHei" panose="020B0604030504040204" pitchFamily="34" charset="-120"/>
            </a:endParaRPr>
          </a:p>
        </p:txBody>
      </p:sp>
      <p:sp>
        <p:nvSpPr>
          <p:cNvPr id="6" name="矩形 6">
            <a:extLst>
              <a:ext uri="{FF2B5EF4-FFF2-40B4-BE49-F238E27FC236}">
                <a16:creationId xmlns:a16="http://schemas.microsoft.com/office/drawing/2014/main" id="{90B458CE-4F50-244A-B680-3D607516C8C4}"/>
              </a:ext>
            </a:extLst>
          </p:cNvPr>
          <p:cNvSpPr/>
          <p:nvPr/>
        </p:nvSpPr>
        <p:spPr>
          <a:xfrm>
            <a:off x="4742031" y="5535281"/>
            <a:ext cx="1228725" cy="23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7">
            <a:extLst>
              <a:ext uri="{FF2B5EF4-FFF2-40B4-BE49-F238E27FC236}">
                <a16:creationId xmlns:a16="http://schemas.microsoft.com/office/drawing/2014/main" id="{DFB6A8FD-C027-3849-B986-64EFFE3FE121}"/>
              </a:ext>
            </a:extLst>
          </p:cNvPr>
          <p:cNvSpPr/>
          <p:nvPr/>
        </p:nvSpPr>
        <p:spPr>
          <a:xfrm>
            <a:off x="3694280" y="5774967"/>
            <a:ext cx="3324225" cy="16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7">
            <a:extLst>
              <a:ext uri="{FF2B5EF4-FFF2-40B4-BE49-F238E27FC236}">
                <a16:creationId xmlns:a16="http://schemas.microsoft.com/office/drawing/2014/main" id="{AF30CAF9-7493-E643-A234-78F02CB0088A}"/>
              </a:ext>
            </a:extLst>
          </p:cNvPr>
          <p:cNvSpPr txBox="1"/>
          <p:nvPr/>
        </p:nvSpPr>
        <p:spPr>
          <a:xfrm>
            <a:off x="5356392" y="1824334"/>
            <a:ext cx="3715173" cy="2146229"/>
          </a:xfrm>
          <a:prstGeom prst="rect">
            <a:avLst/>
          </a:prstGeom>
          <a:noFill/>
        </p:spPr>
        <p:txBody>
          <a:bodyPr wrap="square" rtlCol="0">
            <a:spAutoFit/>
          </a:bodyPr>
          <a:lstStyle/>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此活動聯絡次數</a:t>
            </a:r>
            <a:r>
              <a:rPr lang="en-US" altLang="zh-CN" sz="1700" dirty="0">
                <a:latin typeface="Microsoft JhengHei" panose="020B0604030504040204" pitchFamily="34" charset="-120"/>
                <a:ea typeface="Microsoft JhengHei" panose="020B0604030504040204" pitchFamily="34" charset="-120"/>
              </a:rPr>
              <a:t>:</a:t>
            </a:r>
            <a:r>
              <a:rPr lang="en-US" altLang="zh-TW" sz="1700" dirty="0">
                <a:latin typeface="Microsoft JhengHei" panose="020B0604030504040204" pitchFamily="34" charset="-120"/>
                <a:ea typeface="Microsoft JhengHei" panose="020B0604030504040204" pitchFamily="34" charset="-120"/>
              </a:rPr>
              <a:t>  2             </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上次聯絡時間</a:t>
            </a:r>
            <a:r>
              <a:rPr lang="en-US" altLang="zh-CN" sz="1700" dirty="0">
                <a:latin typeface="Microsoft JhengHei" panose="020B0604030504040204" pitchFamily="34" charset="-120"/>
                <a:ea typeface="Microsoft JhengHei" panose="020B0604030504040204" pitchFamily="34" charset="-120"/>
              </a:rPr>
              <a:t>: 6</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此活動前聯絡次數</a:t>
            </a:r>
            <a:r>
              <a:rPr lang="en-US" altLang="zh-CN" sz="1700" dirty="0">
                <a:latin typeface="Microsoft JhengHei" panose="020B0604030504040204" pitchFamily="34" charset="-120"/>
                <a:ea typeface="Microsoft JhengHei" panose="020B0604030504040204" pitchFamily="34" charset="-120"/>
              </a:rPr>
              <a:t>: 3</a:t>
            </a: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上次活動結果</a:t>
            </a:r>
            <a:r>
              <a:rPr lang="en-US" altLang="zh-CN" sz="1700" dirty="0">
                <a:latin typeface="Microsoft JhengHei" panose="020B0604030504040204" pitchFamily="34" charset="-120"/>
                <a:ea typeface="Microsoft JhengHei" panose="020B0604030504040204" pitchFamily="34" charset="-120"/>
              </a:rPr>
              <a:t>: </a:t>
            </a:r>
            <a:r>
              <a:rPr lang="zh-CN" altLang="en-US" sz="1700" dirty="0">
                <a:latin typeface="Microsoft JhengHei" panose="020B0604030504040204" pitchFamily="34" charset="-120"/>
                <a:ea typeface="Microsoft JhengHei" panose="020B0604030504040204" pitchFamily="34" charset="-120"/>
              </a:rPr>
              <a:t>成功</a:t>
            </a:r>
            <a:endParaRPr lang="en-US" altLang="zh-CN" sz="1700" dirty="0">
              <a:latin typeface="Microsoft JhengHei" panose="020B0604030504040204" pitchFamily="34" charset="-120"/>
              <a:ea typeface="Microsoft JhengHei" panose="020B0604030504040204" pitchFamily="34" charset="-120"/>
            </a:endParaRPr>
          </a:p>
          <a:p>
            <a:pPr marL="342900" indent="-342900">
              <a:lnSpc>
                <a:spcPct val="90000"/>
              </a:lnSpc>
              <a:spcBef>
                <a:spcPts val="1000"/>
              </a:spcBef>
              <a:buClr>
                <a:schemeClr val="accent1"/>
              </a:buClr>
              <a:buSzPct val="80000"/>
              <a:buFont typeface="Wingdings 3" charset="2"/>
              <a:buChar char=""/>
            </a:pPr>
            <a:r>
              <a:rPr lang="zh-CN" altLang="en-US" sz="1700" dirty="0">
                <a:latin typeface="Microsoft JhengHei" panose="020B0604030504040204" pitchFamily="34" charset="-120"/>
                <a:ea typeface="Microsoft JhengHei" panose="020B0604030504040204" pitchFamily="34" charset="-120"/>
              </a:rPr>
              <a:t>電話總長</a:t>
            </a:r>
            <a:r>
              <a:rPr lang="en-US" altLang="zh-CN" sz="1700" dirty="0">
                <a:latin typeface="Microsoft JhengHei" panose="020B0604030504040204" pitchFamily="34" charset="-120"/>
                <a:ea typeface="Microsoft JhengHei" panose="020B0604030504040204" pitchFamily="34" charset="-120"/>
              </a:rPr>
              <a:t>: </a:t>
            </a:r>
          </a:p>
          <a:p>
            <a:pPr marL="342900" indent="-342900">
              <a:lnSpc>
                <a:spcPct val="90000"/>
              </a:lnSpc>
              <a:spcBef>
                <a:spcPts val="1000"/>
              </a:spcBef>
              <a:buClr>
                <a:schemeClr val="accent1"/>
              </a:buClr>
              <a:buSzPct val="80000"/>
              <a:buFont typeface="Wingdings 3" charset="2"/>
              <a:buChar char=""/>
            </a:pPr>
            <a:endParaRPr lang="en-US" altLang="zh-CN" sz="1700" dirty="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23B60ADA-7648-4546-BFEE-65DA7640C663}"/>
              </a:ext>
            </a:extLst>
          </p:cNvPr>
          <p:cNvSpPr txBox="1"/>
          <p:nvPr/>
        </p:nvSpPr>
        <p:spPr>
          <a:xfrm>
            <a:off x="7213978" y="4653282"/>
            <a:ext cx="2048299" cy="369332"/>
          </a:xfrm>
          <a:prstGeom prst="rect">
            <a:avLst/>
          </a:prstGeom>
          <a:noFill/>
        </p:spPr>
        <p:txBody>
          <a:bodyPr wrap="square" rtlCol="0">
            <a:spAutoFit/>
          </a:bodyPr>
          <a:lstStyle/>
          <a:p>
            <a:r>
              <a:rPr lang="en-US" dirty="0"/>
              <a:t>07/04/2019 17:00</a:t>
            </a:r>
          </a:p>
        </p:txBody>
      </p:sp>
      <p:sp>
        <p:nvSpPr>
          <p:cNvPr id="10" name="TextBox 9">
            <a:extLst>
              <a:ext uri="{FF2B5EF4-FFF2-40B4-BE49-F238E27FC236}">
                <a16:creationId xmlns:a16="http://schemas.microsoft.com/office/drawing/2014/main" id="{CA997B93-E91F-9040-9F84-ECD43E0EEDF5}"/>
              </a:ext>
            </a:extLst>
          </p:cNvPr>
          <p:cNvSpPr txBox="1"/>
          <p:nvPr/>
        </p:nvSpPr>
        <p:spPr>
          <a:xfrm>
            <a:off x="5356393" y="3717831"/>
            <a:ext cx="3715172" cy="1000274"/>
          </a:xfrm>
          <a:prstGeom prst="rect">
            <a:avLst/>
          </a:prstGeom>
          <a:noFill/>
        </p:spPr>
        <p:txBody>
          <a:bodyPr wrap="square" rtlCol="0">
            <a:spAutoFit/>
          </a:bodyPr>
          <a:lstStyle/>
          <a:p>
            <a:r>
              <a:rPr lang="zh-CN" altLang="en-US" sz="2400" dirty="0">
                <a:latin typeface="Microsoft JhengHei" panose="020B0604030504040204" pitchFamily="34" charset="-120"/>
                <a:ea typeface="Microsoft JhengHei" panose="020B0604030504040204" pitchFamily="34" charset="-120"/>
              </a:rPr>
              <a:t>預測結果</a:t>
            </a:r>
            <a:r>
              <a:rPr lang="en-US" altLang="zh-CN" sz="2400" dirty="0">
                <a:latin typeface="Microsoft JhengHei" panose="020B0604030504040204" pitchFamily="34" charset="-120"/>
                <a:ea typeface="Microsoft JhengHei" panose="020B0604030504040204" pitchFamily="34" charset="-120"/>
              </a:rPr>
              <a:t>:</a:t>
            </a:r>
          </a:p>
          <a:p>
            <a:pPr algn="ctr"/>
            <a:r>
              <a:rPr lang="en-US" sz="3500" dirty="0">
                <a:latin typeface="Microsoft JhengHei" panose="020B0604030504040204" pitchFamily="34" charset="-120"/>
                <a:ea typeface="Microsoft JhengHei" panose="020B0604030504040204" pitchFamily="34" charset="-120"/>
              </a:rPr>
              <a:t>?</a:t>
            </a:r>
          </a:p>
        </p:txBody>
      </p:sp>
    </p:spTree>
    <p:extLst>
      <p:ext uri="{BB962C8B-B14F-4D97-AF65-F5344CB8AC3E}">
        <p14:creationId xmlns:p14="http://schemas.microsoft.com/office/powerpoint/2010/main" val="3035935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040-A13D-0445-BA9B-73D30247C7A7}"/>
              </a:ext>
            </a:extLst>
          </p:cNvPr>
          <p:cNvSpPr>
            <a:spLocks noGrp="1"/>
          </p:cNvSpPr>
          <p:nvPr>
            <p:ph type="title"/>
          </p:nvPr>
        </p:nvSpPr>
        <p:spPr>
          <a:xfrm>
            <a:off x="982134" y="918464"/>
            <a:ext cx="7174314" cy="629920"/>
          </a:xfrm>
        </p:spPr>
        <p:txBody>
          <a:bodyPr/>
          <a:lstStyle/>
          <a:p>
            <a:r>
              <a:rPr lang="zh-CN" altLang="en-US" dirty="0"/>
              <a:t>目標值</a:t>
            </a:r>
            <a:endParaRPr lang="en-US" dirty="0"/>
          </a:p>
        </p:txBody>
      </p:sp>
      <p:pic>
        <p:nvPicPr>
          <p:cNvPr id="5" name="Content Placeholder 4">
            <a:extLst>
              <a:ext uri="{FF2B5EF4-FFF2-40B4-BE49-F238E27FC236}">
                <a16:creationId xmlns:a16="http://schemas.microsoft.com/office/drawing/2014/main" id="{EF5ACCFB-6E11-B744-85B3-41D2C532B435}"/>
              </a:ext>
            </a:extLst>
          </p:cNvPr>
          <p:cNvPicPr>
            <a:picLocks noGrp="1" noChangeAspect="1"/>
          </p:cNvPicPr>
          <p:nvPr>
            <p:ph idx="1"/>
          </p:nvPr>
        </p:nvPicPr>
        <p:blipFill>
          <a:blip r:embed="rId3"/>
          <a:stretch>
            <a:fillRect/>
          </a:stretch>
        </p:blipFill>
        <p:spPr>
          <a:xfrm>
            <a:off x="982134" y="1747660"/>
            <a:ext cx="8446098" cy="3970388"/>
          </a:xfrm>
        </p:spPr>
      </p:pic>
    </p:spTree>
    <p:extLst>
      <p:ext uri="{BB962C8B-B14F-4D97-AF65-F5344CB8AC3E}">
        <p14:creationId xmlns:p14="http://schemas.microsoft.com/office/powerpoint/2010/main" val="360438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166B-76C8-C846-AFDA-20A17FE54F7D}"/>
              </a:ext>
            </a:extLst>
          </p:cNvPr>
          <p:cNvSpPr>
            <a:spLocks noGrp="1"/>
          </p:cNvSpPr>
          <p:nvPr>
            <p:ph type="title"/>
          </p:nvPr>
        </p:nvSpPr>
        <p:spPr>
          <a:xfrm>
            <a:off x="982134" y="916888"/>
            <a:ext cx="5467434" cy="668072"/>
          </a:xfrm>
        </p:spPr>
        <p:txBody>
          <a:bodyPr/>
          <a:lstStyle/>
          <a:p>
            <a:r>
              <a:rPr lang="zh-CN" altLang="en-US" dirty="0"/>
              <a:t>探索性資料分析</a:t>
            </a:r>
            <a:endParaRPr lang="en-US" dirty="0"/>
          </a:p>
        </p:txBody>
      </p:sp>
      <p:sp>
        <p:nvSpPr>
          <p:cNvPr id="3" name="Content Placeholder 2">
            <a:extLst>
              <a:ext uri="{FF2B5EF4-FFF2-40B4-BE49-F238E27FC236}">
                <a16:creationId xmlns:a16="http://schemas.microsoft.com/office/drawing/2014/main" id="{D79E0898-4D86-8640-A456-9D71E5D53085}"/>
              </a:ext>
            </a:extLst>
          </p:cNvPr>
          <p:cNvSpPr>
            <a:spLocks noGrp="1"/>
          </p:cNvSpPr>
          <p:nvPr>
            <p:ph idx="1"/>
          </p:nvPr>
        </p:nvSpPr>
        <p:spPr>
          <a:xfrm>
            <a:off x="982134" y="1584960"/>
            <a:ext cx="4522765" cy="559643"/>
          </a:xfrm>
        </p:spPr>
        <p:txBody>
          <a:bodyPr>
            <a:normAutofit/>
          </a:bodyPr>
          <a:lstStyle/>
          <a:p>
            <a:pPr marL="0" indent="0">
              <a:spcBef>
                <a:spcPct val="0"/>
              </a:spcBef>
              <a:buNone/>
            </a:pPr>
            <a:r>
              <a:rPr lang="zh-CN" altLang="en-US" sz="2400" dirty="0">
                <a:solidFill>
                  <a:schemeClr val="tx1"/>
                </a:solidFill>
                <a:latin typeface="+mj-lt"/>
                <a:ea typeface="+mj-ea"/>
                <a:cs typeface="+mj-cs"/>
              </a:rPr>
              <a:t>工作型態</a:t>
            </a:r>
            <a:r>
              <a:rPr lang="zh-TW" altLang="en-US" sz="2400" dirty="0">
                <a:solidFill>
                  <a:schemeClr val="tx1"/>
                </a:solidFill>
                <a:latin typeface="+mj-lt"/>
                <a:ea typeface="+mj-ea"/>
                <a:cs typeface="+mj-cs"/>
              </a:rPr>
              <a:t> </a:t>
            </a:r>
            <a:r>
              <a:rPr lang="en-US" altLang="zh-TW" sz="2400" dirty="0">
                <a:solidFill>
                  <a:schemeClr val="tx1"/>
                </a:solidFill>
                <a:latin typeface="+mj-lt"/>
                <a:ea typeface="+mj-ea"/>
                <a:cs typeface="+mj-cs"/>
              </a:rPr>
              <a:t>(Job)</a:t>
            </a:r>
            <a:endParaRPr lang="en-US" sz="2400" dirty="0">
              <a:solidFill>
                <a:schemeClr val="tx1"/>
              </a:solidFill>
              <a:latin typeface="+mj-lt"/>
              <a:ea typeface="+mj-ea"/>
              <a:cs typeface="+mj-cs"/>
            </a:endParaRPr>
          </a:p>
        </p:txBody>
      </p:sp>
      <p:pic>
        <p:nvPicPr>
          <p:cNvPr id="11" name="Picture 10">
            <a:extLst>
              <a:ext uri="{FF2B5EF4-FFF2-40B4-BE49-F238E27FC236}">
                <a16:creationId xmlns:a16="http://schemas.microsoft.com/office/drawing/2014/main" id="{AE55BA90-4BD2-984A-9646-6362F19A261A}"/>
              </a:ext>
            </a:extLst>
          </p:cNvPr>
          <p:cNvPicPr>
            <a:picLocks noChangeAspect="1"/>
          </p:cNvPicPr>
          <p:nvPr/>
        </p:nvPicPr>
        <p:blipFill>
          <a:blip r:embed="rId3"/>
          <a:stretch>
            <a:fillRect/>
          </a:stretch>
        </p:blipFill>
        <p:spPr>
          <a:xfrm>
            <a:off x="982134" y="2144603"/>
            <a:ext cx="8712281" cy="3621809"/>
          </a:xfrm>
          <a:prstGeom prst="rect">
            <a:avLst/>
          </a:prstGeom>
        </p:spPr>
      </p:pic>
      <p:sp>
        <p:nvSpPr>
          <p:cNvPr id="29" name="Oval 28">
            <a:extLst>
              <a:ext uri="{FF2B5EF4-FFF2-40B4-BE49-F238E27FC236}">
                <a16:creationId xmlns:a16="http://schemas.microsoft.com/office/drawing/2014/main" id="{D0B95FA4-DB42-0649-8A85-DFF0D6BF0514}"/>
              </a:ext>
            </a:extLst>
          </p:cNvPr>
          <p:cNvSpPr/>
          <p:nvPr/>
        </p:nvSpPr>
        <p:spPr>
          <a:xfrm>
            <a:off x="2085276" y="4888992"/>
            <a:ext cx="1158240" cy="57302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C39379BD-69F6-C44D-AB34-0A336EBEA6FA}"/>
              </a:ext>
            </a:extLst>
          </p:cNvPr>
          <p:cNvSpPr/>
          <p:nvPr/>
        </p:nvSpPr>
        <p:spPr>
          <a:xfrm>
            <a:off x="7473696" y="4974336"/>
            <a:ext cx="390144" cy="37185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10C25A36-2EFB-DC45-B17E-E5FC3AC524C6}"/>
              </a:ext>
            </a:extLst>
          </p:cNvPr>
          <p:cNvSpPr/>
          <p:nvPr/>
        </p:nvSpPr>
        <p:spPr>
          <a:xfrm>
            <a:off x="9304272" y="4888992"/>
            <a:ext cx="290831" cy="51511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378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CFAF-1053-924A-9E16-D29FC4988E1E}"/>
              </a:ext>
            </a:extLst>
          </p:cNvPr>
          <p:cNvSpPr>
            <a:spLocks noGrp="1"/>
          </p:cNvSpPr>
          <p:nvPr>
            <p:ph type="title"/>
          </p:nvPr>
        </p:nvSpPr>
        <p:spPr>
          <a:xfrm>
            <a:off x="982135" y="916340"/>
            <a:ext cx="8596668" cy="564573"/>
          </a:xfrm>
        </p:spPr>
        <p:txBody>
          <a:bodyPr>
            <a:noAutofit/>
          </a:bodyPr>
          <a:lstStyle/>
          <a:p>
            <a:r>
              <a:rPr lang="zh-CN" altLang="en-US" sz="2400" dirty="0">
                <a:solidFill>
                  <a:schemeClr val="tx1"/>
                </a:solidFill>
              </a:rPr>
              <a:t>教育程度</a:t>
            </a:r>
            <a:r>
              <a:rPr lang="en-US" altLang="zh-CN" sz="2400" dirty="0">
                <a:solidFill>
                  <a:schemeClr val="tx1"/>
                </a:solidFill>
              </a:rPr>
              <a:t> (Education)</a:t>
            </a:r>
            <a:br>
              <a:rPr lang="en-US" altLang="zh-CN" sz="2400" dirty="0">
                <a:solidFill>
                  <a:schemeClr val="tx1"/>
                </a:solidFill>
              </a:rPr>
            </a:br>
            <a:endParaRPr lang="en-US" sz="2400" dirty="0">
              <a:solidFill>
                <a:schemeClr val="tx1"/>
              </a:solidFill>
            </a:endParaRPr>
          </a:p>
        </p:txBody>
      </p:sp>
      <p:pic>
        <p:nvPicPr>
          <p:cNvPr id="9" name="Content Placeholder 8">
            <a:extLst>
              <a:ext uri="{FF2B5EF4-FFF2-40B4-BE49-F238E27FC236}">
                <a16:creationId xmlns:a16="http://schemas.microsoft.com/office/drawing/2014/main" id="{EC94818A-03A3-F041-A86A-FA9BB4B00A2E}"/>
              </a:ext>
            </a:extLst>
          </p:cNvPr>
          <p:cNvPicPr>
            <a:picLocks noGrp="1" noChangeAspect="1"/>
          </p:cNvPicPr>
          <p:nvPr>
            <p:ph idx="1"/>
          </p:nvPr>
        </p:nvPicPr>
        <p:blipFill>
          <a:blip r:embed="rId3"/>
          <a:stretch>
            <a:fillRect/>
          </a:stretch>
        </p:blipFill>
        <p:spPr>
          <a:xfrm>
            <a:off x="982135" y="1782450"/>
            <a:ext cx="8596668" cy="3293100"/>
          </a:xfrm>
        </p:spPr>
      </p:pic>
      <p:sp>
        <p:nvSpPr>
          <p:cNvPr id="10" name="Oval 9">
            <a:extLst>
              <a:ext uri="{FF2B5EF4-FFF2-40B4-BE49-F238E27FC236}">
                <a16:creationId xmlns:a16="http://schemas.microsoft.com/office/drawing/2014/main" id="{31BBAE27-ED38-7B40-B0A5-50C69639B574}"/>
              </a:ext>
            </a:extLst>
          </p:cNvPr>
          <p:cNvSpPr/>
          <p:nvPr/>
        </p:nvSpPr>
        <p:spPr>
          <a:xfrm>
            <a:off x="4169664" y="4133088"/>
            <a:ext cx="743712" cy="7315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27E69F63-1EFD-B645-B632-253627568D96}"/>
              </a:ext>
            </a:extLst>
          </p:cNvPr>
          <p:cNvSpPr/>
          <p:nvPr/>
        </p:nvSpPr>
        <p:spPr>
          <a:xfrm>
            <a:off x="8961120" y="4133088"/>
            <a:ext cx="524256" cy="43891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696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304F-5E35-614E-B5C5-A3DA781EDF99}"/>
              </a:ext>
            </a:extLst>
          </p:cNvPr>
          <p:cNvSpPr>
            <a:spLocks noGrp="1"/>
          </p:cNvSpPr>
          <p:nvPr>
            <p:ph type="title"/>
          </p:nvPr>
        </p:nvSpPr>
        <p:spPr>
          <a:xfrm>
            <a:off x="982133" y="865216"/>
            <a:ext cx="3323167" cy="689264"/>
          </a:xfrm>
        </p:spPr>
        <p:txBody>
          <a:bodyPr>
            <a:normAutofit/>
          </a:bodyPr>
          <a:lstStyle/>
          <a:p>
            <a:r>
              <a:rPr lang="zh-CN" altLang="en-US" sz="2400" dirty="0">
                <a:solidFill>
                  <a:schemeClr val="tx1"/>
                </a:solidFill>
              </a:rPr>
              <a:t>聯絡方式</a:t>
            </a:r>
            <a:r>
              <a:rPr lang="zh-TW" altLang="en-US" sz="2400" dirty="0">
                <a:solidFill>
                  <a:schemeClr val="tx1"/>
                </a:solidFill>
              </a:rPr>
              <a:t> </a:t>
            </a:r>
            <a:r>
              <a:rPr lang="en-US" altLang="zh-TW" sz="2400" dirty="0">
                <a:solidFill>
                  <a:schemeClr val="tx1"/>
                </a:solidFill>
              </a:rPr>
              <a:t>(Contact)</a:t>
            </a:r>
            <a:endParaRPr lang="en-US" sz="2400" dirty="0">
              <a:solidFill>
                <a:schemeClr val="tx1"/>
              </a:solidFill>
            </a:endParaRPr>
          </a:p>
        </p:txBody>
      </p:sp>
      <p:pic>
        <p:nvPicPr>
          <p:cNvPr id="9" name="Content Placeholder 8">
            <a:extLst>
              <a:ext uri="{FF2B5EF4-FFF2-40B4-BE49-F238E27FC236}">
                <a16:creationId xmlns:a16="http://schemas.microsoft.com/office/drawing/2014/main" id="{1E096CD0-2A72-EC4C-85BE-D00C42680EE8}"/>
              </a:ext>
            </a:extLst>
          </p:cNvPr>
          <p:cNvPicPr>
            <a:picLocks noGrp="1" noChangeAspect="1"/>
          </p:cNvPicPr>
          <p:nvPr>
            <p:ph idx="1"/>
          </p:nvPr>
        </p:nvPicPr>
        <p:blipFill>
          <a:blip r:embed="rId3"/>
          <a:stretch>
            <a:fillRect/>
          </a:stretch>
        </p:blipFill>
        <p:spPr>
          <a:xfrm>
            <a:off x="982133" y="1891711"/>
            <a:ext cx="8738858" cy="3129731"/>
          </a:xfrm>
        </p:spPr>
      </p:pic>
      <p:pic>
        <p:nvPicPr>
          <p:cNvPr id="11" name="Picture 10">
            <a:extLst>
              <a:ext uri="{FF2B5EF4-FFF2-40B4-BE49-F238E27FC236}">
                <a16:creationId xmlns:a16="http://schemas.microsoft.com/office/drawing/2014/main" id="{106686F6-1975-E045-AA2B-2038544FC26D}"/>
              </a:ext>
            </a:extLst>
          </p:cNvPr>
          <p:cNvPicPr>
            <a:picLocks noChangeAspect="1"/>
          </p:cNvPicPr>
          <p:nvPr/>
        </p:nvPicPr>
        <p:blipFill>
          <a:blip r:embed="rId4"/>
          <a:stretch>
            <a:fillRect/>
          </a:stretch>
        </p:blipFill>
        <p:spPr>
          <a:xfrm>
            <a:off x="4353849" y="5182807"/>
            <a:ext cx="1995426" cy="1363727"/>
          </a:xfrm>
          <a:prstGeom prst="rect">
            <a:avLst/>
          </a:prstGeom>
        </p:spPr>
      </p:pic>
    </p:spTree>
    <p:extLst>
      <p:ext uri="{BB962C8B-B14F-4D97-AF65-F5344CB8AC3E}">
        <p14:creationId xmlns:p14="http://schemas.microsoft.com/office/powerpoint/2010/main" val="15239511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{2E1D8911-4164-CA49-B6AE-B9BDDB290BE5}tf10001060</Template>
  <TotalTime>7324</TotalTime>
  <Words>716</Words>
  <Application>Microsoft Macintosh PowerPoint</Application>
  <PresentationFormat>Widescreen</PresentationFormat>
  <Paragraphs>148</Paragraphs>
  <Slides>30</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方正姚体</vt:lpstr>
      <vt:lpstr>Microsoft JhengHei</vt:lpstr>
      <vt:lpstr>Microsoft JhengHei</vt:lpstr>
      <vt:lpstr>Arial</vt:lpstr>
      <vt:lpstr>Calibri</vt:lpstr>
      <vt:lpstr>Trebuchet MS</vt:lpstr>
      <vt:lpstr>Wingdings 3</vt:lpstr>
      <vt:lpstr>Facet</vt:lpstr>
      <vt:lpstr>定期存款認購預測 國泰人壽</vt:lpstr>
      <vt:lpstr>資料集</vt:lpstr>
      <vt:lpstr>預測目標</vt:lpstr>
      <vt:lpstr>資料集</vt:lpstr>
      <vt:lpstr>電話行銷人員準備撥打時的頁面</vt:lpstr>
      <vt:lpstr>目標值</vt:lpstr>
      <vt:lpstr>探索性資料分析</vt:lpstr>
      <vt:lpstr>教育程度 (Education) </vt:lpstr>
      <vt:lpstr>聯絡方式 (Contact)</vt:lpstr>
      <vt:lpstr>前一次活動的結果 (Poutcome)</vt:lpstr>
      <vt:lpstr>年紀 (Age)</vt:lpstr>
      <vt:lpstr>年紀 (Age) – 特徵工程</vt:lpstr>
      <vt:lpstr>間隔天數(Pdays)</vt:lpstr>
      <vt:lpstr>間隔天數(Pdays) – 特徵工程</vt:lpstr>
      <vt:lpstr>星期幾 (Day of Week)</vt:lpstr>
      <vt:lpstr>認購月份 (Month)</vt:lpstr>
      <vt:lpstr>環境變數對目標的影響</vt:lpstr>
      <vt:lpstr>同業拆放利率(euribor3m)</vt:lpstr>
      <vt:lpstr>最終使用資料集 (N=51)</vt:lpstr>
      <vt:lpstr>評估方法 指標優化</vt:lpstr>
      <vt:lpstr>模型比較 </vt:lpstr>
      <vt:lpstr>邏輯斯回歸 (Logistic Regression) 變數權重</vt:lpstr>
      <vt:lpstr>隨機森林決策樹 (Random Forest)</vt:lpstr>
      <vt:lpstr>隨機森林決策樹 (Random Forest) 變數重要性</vt:lpstr>
      <vt:lpstr>梯度上升決策樹 (Gradient Boosting Decision Tree)</vt:lpstr>
      <vt:lpstr>梯度上升決策樹 (Gradient Boosting Decision Tree) 變數重要性</vt:lpstr>
      <vt:lpstr>決策樹</vt:lpstr>
      <vt:lpstr>客服準備撥打時的頁面</vt:lpstr>
      <vt:lpstr>結論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定期存款認購預測 國泰人壽</dc:title>
  <dc:creator>Yu Wei Chung (Student)</dc:creator>
  <cp:lastModifiedBy>ychung38</cp:lastModifiedBy>
  <cp:revision>144</cp:revision>
  <cp:lastPrinted>2020-05-15T04:49:30Z</cp:lastPrinted>
  <dcterms:created xsi:type="dcterms:W3CDTF">2020-05-10T03:07:58Z</dcterms:created>
  <dcterms:modified xsi:type="dcterms:W3CDTF">2020-05-15T05:12:52Z</dcterms:modified>
</cp:coreProperties>
</file>